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20" r:id="rId1"/>
  </p:sldMasterIdLst>
  <p:notesMasterIdLst>
    <p:notesMasterId r:id="rId89"/>
  </p:notesMasterIdLst>
  <p:sldIdLst>
    <p:sldId id="256" r:id="rId2"/>
    <p:sldId id="268" r:id="rId3"/>
    <p:sldId id="267" r:id="rId4"/>
    <p:sldId id="359" r:id="rId5"/>
    <p:sldId id="280" r:id="rId6"/>
    <p:sldId id="281" r:id="rId7"/>
    <p:sldId id="313" r:id="rId8"/>
    <p:sldId id="425" r:id="rId9"/>
    <p:sldId id="427" r:id="rId10"/>
    <p:sldId id="338" r:id="rId11"/>
    <p:sldId id="330" r:id="rId12"/>
    <p:sldId id="269" r:id="rId13"/>
    <p:sldId id="276" r:id="rId14"/>
    <p:sldId id="343" r:id="rId15"/>
    <p:sldId id="324" r:id="rId16"/>
    <p:sldId id="344" r:id="rId17"/>
    <p:sldId id="322" r:id="rId18"/>
    <p:sldId id="431" r:id="rId19"/>
    <p:sldId id="297" r:id="rId20"/>
    <p:sldId id="300" r:id="rId21"/>
    <p:sldId id="438" r:id="rId22"/>
    <p:sldId id="327" r:id="rId23"/>
    <p:sldId id="439" r:id="rId24"/>
    <p:sldId id="333" r:id="rId25"/>
    <p:sldId id="346" r:id="rId26"/>
    <p:sldId id="301" r:id="rId27"/>
    <p:sldId id="422" r:id="rId28"/>
    <p:sldId id="355" r:id="rId29"/>
    <p:sldId id="273" r:id="rId30"/>
    <p:sldId id="275" r:id="rId31"/>
    <p:sldId id="356" r:id="rId32"/>
    <p:sldId id="357" r:id="rId33"/>
    <p:sldId id="358" r:id="rId34"/>
    <p:sldId id="414" r:id="rId35"/>
    <p:sldId id="417" r:id="rId36"/>
    <p:sldId id="415" r:id="rId37"/>
    <p:sldId id="420" r:id="rId38"/>
    <p:sldId id="419" r:id="rId39"/>
    <p:sldId id="416" r:id="rId40"/>
    <p:sldId id="418" r:id="rId41"/>
    <p:sldId id="292" r:id="rId42"/>
    <p:sldId id="328" r:id="rId43"/>
    <p:sldId id="293" r:id="rId44"/>
    <p:sldId id="294" r:id="rId45"/>
    <p:sldId id="295" r:id="rId46"/>
    <p:sldId id="403" r:id="rId47"/>
    <p:sldId id="321" r:id="rId48"/>
    <p:sldId id="435" r:id="rId49"/>
    <p:sldId id="317" r:id="rId50"/>
    <p:sldId id="437" r:id="rId51"/>
    <p:sldId id="345" r:id="rId52"/>
    <p:sldId id="337" r:id="rId53"/>
    <p:sldId id="426" r:id="rId54"/>
    <p:sldId id="332" r:id="rId55"/>
    <p:sldId id="264" r:id="rId56"/>
    <p:sldId id="265" r:id="rId57"/>
    <p:sldId id="266" r:id="rId58"/>
    <p:sldId id="329" r:id="rId59"/>
    <p:sldId id="272" r:id="rId60"/>
    <p:sldId id="291" r:id="rId61"/>
    <p:sldId id="440" r:id="rId62"/>
    <p:sldId id="325" r:id="rId63"/>
    <p:sldId id="315" r:id="rId64"/>
    <p:sldId id="433" r:id="rId65"/>
    <p:sldId id="441" r:id="rId66"/>
    <p:sldId id="316" r:id="rId67"/>
    <p:sldId id="348" r:id="rId68"/>
    <p:sldId id="349" r:id="rId69"/>
    <p:sldId id="351" r:id="rId70"/>
    <p:sldId id="350" r:id="rId71"/>
    <p:sldId id="353" r:id="rId72"/>
    <p:sldId id="290" r:id="rId73"/>
    <p:sldId id="423" r:id="rId74"/>
    <p:sldId id="424" r:id="rId75"/>
    <p:sldId id="304" r:id="rId76"/>
    <p:sldId id="305" r:id="rId77"/>
    <p:sldId id="306" r:id="rId78"/>
    <p:sldId id="308" r:id="rId79"/>
    <p:sldId id="430" r:id="rId80"/>
    <p:sldId id="336" r:id="rId81"/>
    <p:sldId id="335" r:id="rId82"/>
    <p:sldId id="342" r:id="rId83"/>
    <p:sldId id="287" r:id="rId84"/>
    <p:sldId id="286" r:id="rId85"/>
    <p:sldId id="271" r:id="rId86"/>
    <p:sldId id="334" r:id="rId87"/>
    <p:sldId id="340" r:id="rId8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1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57"/>
    <p:restoredTop sz="94754"/>
  </p:normalViewPr>
  <p:slideViewPr>
    <p:cSldViewPr snapToGrid="0" snapToObjects="1">
      <p:cViewPr varScale="1">
        <p:scale>
          <a:sx n="101" d="100"/>
          <a:sy n="101" d="100"/>
        </p:scale>
        <p:origin x="120"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_rels/data5.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3.sv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107.sv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svg"/><Relationship Id="rId4" Type="http://schemas.openxmlformats.org/officeDocument/2006/relationships/image" Target="../media/image105.svg"/><Relationship Id="rId9" Type="http://schemas.openxmlformats.org/officeDocument/2006/relationships/image" Target="../media/image110.png"/></Relationships>
</file>

<file path=ppt/diagrams/_rels/drawing5.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3.sv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107.sv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svg"/><Relationship Id="rId4" Type="http://schemas.openxmlformats.org/officeDocument/2006/relationships/image" Target="../media/image105.svg"/><Relationship Id="rId9" Type="http://schemas.openxmlformats.org/officeDocument/2006/relationships/image" Target="../media/image110.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360902-47D3-44C8-B0F9-062B4AE3BD94}"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1889B958-A29C-4629-8026-3BDE32B83F49}">
      <dgm:prSet custT="1"/>
      <dgm:spPr/>
      <dgm:t>
        <a:bodyPr/>
        <a:lstStyle/>
        <a:p>
          <a:r>
            <a:rPr lang="en-US" sz="2000" dirty="0">
              <a:latin typeface="Georgia" panose="02040502050405020303" pitchFamily="18" charset="0"/>
            </a:rPr>
            <a:t>Do not produce dependence</a:t>
          </a:r>
        </a:p>
      </dgm:t>
    </dgm:pt>
    <dgm:pt modelId="{C58971F0-4583-410C-95AF-2F27C5CAF06A}" type="parTrans" cxnId="{0F9E8D29-4663-4447-81B0-6A20FE5D384E}">
      <dgm:prSet/>
      <dgm:spPr/>
      <dgm:t>
        <a:bodyPr/>
        <a:lstStyle/>
        <a:p>
          <a:endParaRPr lang="en-US" sz="3600">
            <a:latin typeface="Georgia" panose="02040502050405020303" pitchFamily="18" charset="0"/>
          </a:endParaRPr>
        </a:p>
      </dgm:t>
    </dgm:pt>
    <dgm:pt modelId="{172C82A3-E275-41FB-A00D-84DE9051A581}" type="sibTrans" cxnId="{0F9E8D29-4663-4447-81B0-6A20FE5D384E}">
      <dgm:prSet/>
      <dgm:spPr/>
      <dgm:t>
        <a:bodyPr/>
        <a:lstStyle/>
        <a:p>
          <a:endParaRPr lang="en-US" sz="2000">
            <a:latin typeface="Georgia" panose="02040502050405020303" pitchFamily="18" charset="0"/>
          </a:endParaRPr>
        </a:p>
      </dgm:t>
    </dgm:pt>
    <dgm:pt modelId="{5D92D176-CB3E-42CF-A320-B21BD676C6A0}">
      <dgm:prSet custT="1"/>
      <dgm:spPr/>
      <dgm:t>
        <a:bodyPr/>
        <a:lstStyle/>
        <a:p>
          <a:r>
            <a:rPr lang="en-US" sz="2000">
              <a:latin typeface="Georgia" panose="02040502050405020303" pitchFamily="18" charset="0"/>
            </a:rPr>
            <a:t>Safe in a controlled / clinical setting</a:t>
          </a:r>
        </a:p>
      </dgm:t>
    </dgm:pt>
    <dgm:pt modelId="{59880E94-2BF3-4B3F-86B4-5E1126052D19}" type="parTrans" cxnId="{5D681CE6-E7A6-48F0-A9AD-9EDB08D59688}">
      <dgm:prSet/>
      <dgm:spPr/>
      <dgm:t>
        <a:bodyPr/>
        <a:lstStyle/>
        <a:p>
          <a:endParaRPr lang="en-US" sz="3600">
            <a:latin typeface="Georgia" panose="02040502050405020303" pitchFamily="18" charset="0"/>
          </a:endParaRPr>
        </a:p>
      </dgm:t>
    </dgm:pt>
    <dgm:pt modelId="{A521DEBC-4CA7-4190-A48F-8B7A7E5E3AB9}" type="sibTrans" cxnId="{5D681CE6-E7A6-48F0-A9AD-9EDB08D59688}">
      <dgm:prSet/>
      <dgm:spPr/>
      <dgm:t>
        <a:bodyPr/>
        <a:lstStyle/>
        <a:p>
          <a:endParaRPr lang="en-US" sz="2000">
            <a:latin typeface="Georgia" panose="02040502050405020303" pitchFamily="18" charset="0"/>
          </a:endParaRPr>
        </a:p>
      </dgm:t>
    </dgm:pt>
    <dgm:pt modelId="{8FB1667C-AE12-4F98-81FB-61FA9D5D8AD3}">
      <dgm:prSet custT="1"/>
      <dgm:spPr/>
      <dgm:t>
        <a:bodyPr/>
        <a:lstStyle/>
        <a:p>
          <a:r>
            <a:rPr lang="en-US" sz="2000" dirty="0">
              <a:latin typeface="Georgia" panose="02040502050405020303" pitchFamily="18" charset="0"/>
            </a:rPr>
            <a:t>Therapist intervention reduces adverse reactions</a:t>
          </a:r>
        </a:p>
      </dgm:t>
    </dgm:pt>
    <dgm:pt modelId="{8AC9CB38-83C6-4E97-BC1D-53FE8B30BC1B}" type="parTrans" cxnId="{4A2BE7EF-4F6F-416D-BD1B-D7769A1D5096}">
      <dgm:prSet/>
      <dgm:spPr/>
      <dgm:t>
        <a:bodyPr/>
        <a:lstStyle/>
        <a:p>
          <a:endParaRPr lang="en-US" sz="3600">
            <a:latin typeface="Georgia" panose="02040502050405020303" pitchFamily="18" charset="0"/>
          </a:endParaRPr>
        </a:p>
      </dgm:t>
    </dgm:pt>
    <dgm:pt modelId="{4B10B702-6D4C-4923-BD3E-D2ACC499B1AF}" type="sibTrans" cxnId="{4A2BE7EF-4F6F-416D-BD1B-D7769A1D5096}">
      <dgm:prSet/>
      <dgm:spPr/>
      <dgm:t>
        <a:bodyPr/>
        <a:lstStyle/>
        <a:p>
          <a:endParaRPr lang="en-US" sz="2000">
            <a:latin typeface="Georgia" panose="02040502050405020303" pitchFamily="18" charset="0"/>
          </a:endParaRPr>
        </a:p>
      </dgm:t>
    </dgm:pt>
    <dgm:pt modelId="{F412E366-5368-4066-938E-D26364D310BB}">
      <dgm:prSet custT="1"/>
      <dgm:spPr/>
      <dgm:t>
        <a:bodyPr/>
        <a:lstStyle/>
        <a:p>
          <a:r>
            <a:rPr lang="en-US" sz="2000">
              <a:latin typeface="Georgia" panose="02040502050405020303" pitchFamily="18" charset="0"/>
            </a:rPr>
            <a:t>Rapid tolerance</a:t>
          </a:r>
        </a:p>
      </dgm:t>
    </dgm:pt>
    <dgm:pt modelId="{5BB7639B-91BB-4DE8-8590-8558098212AC}" type="parTrans" cxnId="{B8B624BD-59CE-4F54-98DE-480631FF0D61}">
      <dgm:prSet/>
      <dgm:spPr/>
      <dgm:t>
        <a:bodyPr/>
        <a:lstStyle/>
        <a:p>
          <a:endParaRPr lang="en-US" sz="3600">
            <a:latin typeface="Georgia" panose="02040502050405020303" pitchFamily="18" charset="0"/>
          </a:endParaRPr>
        </a:p>
      </dgm:t>
    </dgm:pt>
    <dgm:pt modelId="{D6610E0B-87B1-42BD-8F1C-9B24B3B255E4}" type="sibTrans" cxnId="{B8B624BD-59CE-4F54-98DE-480631FF0D61}">
      <dgm:prSet/>
      <dgm:spPr/>
      <dgm:t>
        <a:bodyPr/>
        <a:lstStyle/>
        <a:p>
          <a:endParaRPr lang="en-US" sz="2000">
            <a:latin typeface="Georgia" panose="02040502050405020303" pitchFamily="18" charset="0"/>
          </a:endParaRPr>
        </a:p>
      </dgm:t>
    </dgm:pt>
    <dgm:pt modelId="{C768660F-8A6C-4AA0-A9EF-ADD4C890D436}">
      <dgm:prSet custT="1"/>
      <dgm:spPr/>
      <dgm:t>
        <a:bodyPr/>
        <a:lstStyle/>
        <a:p>
          <a:r>
            <a:rPr lang="en-US" sz="2000" dirty="0">
              <a:latin typeface="Georgia" panose="02040502050405020303" pitchFamily="18" charset="0"/>
            </a:rPr>
            <a:t>LSD admin. daily → loss of sensitivity by day 4</a:t>
          </a:r>
        </a:p>
      </dgm:t>
    </dgm:pt>
    <dgm:pt modelId="{179EFFB8-B91D-421F-A466-868282C18E07}" type="parTrans" cxnId="{F8AB015E-30C5-48F5-AABB-1A61DE55FC99}">
      <dgm:prSet/>
      <dgm:spPr/>
      <dgm:t>
        <a:bodyPr/>
        <a:lstStyle/>
        <a:p>
          <a:endParaRPr lang="en-US" sz="3600">
            <a:latin typeface="Georgia" panose="02040502050405020303" pitchFamily="18" charset="0"/>
          </a:endParaRPr>
        </a:p>
      </dgm:t>
    </dgm:pt>
    <dgm:pt modelId="{E9FBF191-FC8B-4EAF-A901-70B6660C8863}" type="sibTrans" cxnId="{F8AB015E-30C5-48F5-AABB-1A61DE55FC99}">
      <dgm:prSet/>
      <dgm:spPr/>
      <dgm:t>
        <a:bodyPr/>
        <a:lstStyle/>
        <a:p>
          <a:endParaRPr lang="en-US" sz="2000">
            <a:latin typeface="Georgia" panose="02040502050405020303" pitchFamily="18" charset="0"/>
          </a:endParaRPr>
        </a:p>
      </dgm:t>
    </dgm:pt>
    <dgm:pt modelId="{BE386054-1E84-43B3-9DD8-F9BD171058A7}">
      <dgm:prSet custT="1"/>
      <dgm:spPr/>
      <dgm:t>
        <a:bodyPr/>
        <a:lstStyle/>
        <a:p>
          <a:r>
            <a:rPr lang="en-US" sz="2000" dirty="0">
              <a:latin typeface="Georgia" panose="02040502050405020303" pitchFamily="18" charset="0"/>
            </a:rPr>
            <a:t>DOM admin. daily → loss of sensitivity by day 3</a:t>
          </a:r>
        </a:p>
      </dgm:t>
    </dgm:pt>
    <dgm:pt modelId="{EBB5DF20-16A2-4362-A3DC-7D2F0DAD59A9}" type="parTrans" cxnId="{B8F1D7D1-FD3E-40C2-8CCB-9CDDA157C787}">
      <dgm:prSet/>
      <dgm:spPr/>
      <dgm:t>
        <a:bodyPr/>
        <a:lstStyle/>
        <a:p>
          <a:endParaRPr lang="en-US" sz="3600">
            <a:latin typeface="Georgia" panose="02040502050405020303" pitchFamily="18" charset="0"/>
          </a:endParaRPr>
        </a:p>
      </dgm:t>
    </dgm:pt>
    <dgm:pt modelId="{1769B469-D565-4776-81C7-DC1D425B0B0F}" type="sibTrans" cxnId="{B8F1D7D1-FD3E-40C2-8CCB-9CDDA157C787}">
      <dgm:prSet/>
      <dgm:spPr/>
      <dgm:t>
        <a:bodyPr/>
        <a:lstStyle/>
        <a:p>
          <a:endParaRPr lang="en-US" sz="2000">
            <a:latin typeface="Georgia" panose="02040502050405020303" pitchFamily="18" charset="0"/>
          </a:endParaRPr>
        </a:p>
      </dgm:t>
    </dgm:pt>
    <dgm:pt modelId="{3D30CF9A-D849-4DDE-90C6-8E8C43DADD1F}">
      <dgm:prSet custT="1"/>
      <dgm:spPr/>
      <dgm:t>
        <a:bodyPr/>
        <a:lstStyle/>
        <a:p>
          <a:r>
            <a:rPr lang="en-US" sz="2000" dirty="0">
              <a:latin typeface="Georgia" panose="02040502050405020303" pitchFamily="18" charset="0"/>
            </a:rPr>
            <a:t>Cross-tolerance occurs between LSD, Psi, Mescaline </a:t>
          </a:r>
        </a:p>
      </dgm:t>
    </dgm:pt>
    <dgm:pt modelId="{9C1EEC96-C6EB-4CE4-8C4B-EDE7CF6FD961}" type="parTrans" cxnId="{16C5E382-7B34-4E48-95D4-3A6FE9A701E5}">
      <dgm:prSet/>
      <dgm:spPr/>
      <dgm:t>
        <a:bodyPr/>
        <a:lstStyle/>
        <a:p>
          <a:endParaRPr lang="en-US" sz="3600">
            <a:latin typeface="Georgia" panose="02040502050405020303" pitchFamily="18" charset="0"/>
          </a:endParaRPr>
        </a:p>
      </dgm:t>
    </dgm:pt>
    <dgm:pt modelId="{343A6F63-E37D-4918-BCA8-D407B196DB9B}" type="sibTrans" cxnId="{16C5E382-7B34-4E48-95D4-3A6FE9A701E5}">
      <dgm:prSet/>
      <dgm:spPr/>
      <dgm:t>
        <a:bodyPr/>
        <a:lstStyle/>
        <a:p>
          <a:endParaRPr lang="en-US" sz="2000">
            <a:latin typeface="Georgia" panose="02040502050405020303" pitchFamily="18" charset="0"/>
          </a:endParaRPr>
        </a:p>
      </dgm:t>
    </dgm:pt>
    <dgm:pt modelId="{3E9F01A2-6843-456A-9314-474154B0875B}">
      <dgm:prSet custT="1"/>
      <dgm:spPr/>
      <dgm:t>
        <a:bodyPr/>
        <a:lstStyle/>
        <a:p>
          <a:r>
            <a:rPr lang="en-US" sz="2000">
              <a:latin typeface="Georgia" panose="02040502050405020303" pitchFamily="18" charset="0"/>
            </a:rPr>
            <a:t>Humans &amp; rodents (Head twitch response)</a:t>
          </a:r>
        </a:p>
      </dgm:t>
    </dgm:pt>
    <dgm:pt modelId="{C61E82DD-C60F-42D9-84DE-20CBA3100956}" type="parTrans" cxnId="{76836DF6-37AA-4056-ACAF-4A0FEF5F37DB}">
      <dgm:prSet/>
      <dgm:spPr/>
      <dgm:t>
        <a:bodyPr/>
        <a:lstStyle/>
        <a:p>
          <a:endParaRPr lang="en-US" sz="3600">
            <a:latin typeface="Georgia" panose="02040502050405020303" pitchFamily="18" charset="0"/>
          </a:endParaRPr>
        </a:p>
      </dgm:t>
    </dgm:pt>
    <dgm:pt modelId="{0686E3FB-E493-4BFF-AE0B-AD98194D0957}" type="sibTrans" cxnId="{76836DF6-37AA-4056-ACAF-4A0FEF5F37DB}">
      <dgm:prSet/>
      <dgm:spPr/>
      <dgm:t>
        <a:bodyPr/>
        <a:lstStyle/>
        <a:p>
          <a:endParaRPr lang="en-US" sz="2000">
            <a:latin typeface="Georgia" panose="02040502050405020303" pitchFamily="18" charset="0"/>
          </a:endParaRPr>
        </a:p>
      </dgm:t>
    </dgm:pt>
    <dgm:pt modelId="{795F86B7-2FFB-405A-9631-C41F9177BFDC}">
      <dgm:prSet custT="1"/>
      <dgm:spPr/>
      <dgm:t>
        <a:bodyPr/>
        <a:lstStyle/>
        <a:p>
          <a:r>
            <a:rPr lang="en-US" sz="2000" dirty="0">
              <a:latin typeface="Georgia" panose="02040502050405020303" pitchFamily="18" charset="0"/>
            </a:rPr>
            <a:t>LSD, DOI, DOB, DOM produce rapid tolerance in rodents via down-regulation of 5-HT</a:t>
          </a:r>
          <a:r>
            <a:rPr lang="en-US" sz="2000" baseline="-25000" dirty="0">
              <a:latin typeface="Georgia" panose="02040502050405020303" pitchFamily="18" charset="0"/>
            </a:rPr>
            <a:t>2A</a:t>
          </a:r>
          <a:r>
            <a:rPr lang="en-US" sz="2000" dirty="0">
              <a:latin typeface="Georgia" panose="02040502050405020303" pitchFamily="18" charset="0"/>
            </a:rPr>
            <a:t> </a:t>
          </a:r>
        </a:p>
      </dgm:t>
    </dgm:pt>
    <dgm:pt modelId="{761AFEE5-1D27-44FF-8B88-834DAD1E24A6}" type="parTrans" cxnId="{39F2949F-CD17-47C4-8D66-55B1821E3BCB}">
      <dgm:prSet/>
      <dgm:spPr/>
      <dgm:t>
        <a:bodyPr/>
        <a:lstStyle/>
        <a:p>
          <a:endParaRPr lang="en-US" sz="3600">
            <a:latin typeface="Georgia" panose="02040502050405020303" pitchFamily="18" charset="0"/>
          </a:endParaRPr>
        </a:p>
      </dgm:t>
    </dgm:pt>
    <dgm:pt modelId="{354E34D1-13B9-4CC0-8389-7C6C0D7E0F72}" type="sibTrans" cxnId="{39F2949F-CD17-47C4-8D66-55B1821E3BCB}">
      <dgm:prSet/>
      <dgm:spPr/>
      <dgm:t>
        <a:bodyPr/>
        <a:lstStyle/>
        <a:p>
          <a:endParaRPr lang="en-US" sz="2000">
            <a:latin typeface="Georgia" panose="02040502050405020303" pitchFamily="18" charset="0"/>
          </a:endParaRPr>
        </a:p>
      </dgm:t>
    </dgm:pt>
    <dgm:pt modelId="{868F9C4D-977E-4A47-A3EE-18579900F041}">
      <dgm:prSet custT="1"/>
      <dgm:spPr/>
      <dgm:t>
        <a:bodyPr/>
        <a:lstStyle/>
        <a:p>
          <a:r>
            <a:rPr lang="en-US" sz="2000">
              <a:latin typeface="Georgia" panose="02040502050405020303" pitchFamily="18" charset="0"/>
            </a:rPr>
            <a:t>No change in 5-HT</a:t>
          </a:r>
          <a:r>
            <a:rPr lang="en-US" sz="2000" baseline="-25000">
              <a:latin typeface="Georgia" panose="02040502050405020303" pitchFamily="18" charset="0"/>
            </a:rPr>
            <a:t>2C</a:t>
          </a:r>
          <a:endParaRPr lang="en-US" sz="2000">
            <a:latin typeface="Georgia" panose="02040502050405020303" pitchFamily="18" charset="0"/>
          </a:endParaRPr>
        </a:p>
      </dgm:t>
    </dgm:pt>
    <dgm:pt modelId="{85292991-7D38-44B1-ADC3-31953DD709A4}" type="parTrans" cxnId="{9C8B1D62-04DE-4FB3-8DD2-7B83422DDB88}">
      <dgm:prSet/>
      <dgm:spPr/>
      <dgm:t>
        <a:bodyPr/>
        <a:lstStyle/>
        <a:p>
          <a:endParaRPr lang="en-US" sz="3600">
            <a:latin typeface="Georgia" panose="02040502050405020303" pitchFamily="18" charset="0"/>
          </a:endParaRPr>
        </a:p>
      </dgm:t>
    </dgm:pt>
    <dgm:pt modelId="{B631B753-4529-42AF-B188-6DDCBFFCEDC3}" type="sibTrans" cxnId="{9C8B1D62-04DE-4FB3-8DD2-7B83422DDB88}">
      <dgm:prSet/>
      <dgm:spPr/>
      <dgm:t>
        <a:bodyPr/>
        <a:lstStyle/>
        <a:p>
          <a:endParaRPr lang="en-US" sz="2000">
            <a:latin typeface="Georgia" panose="02040502050405020303" pitchFamily="18" charset="0"/>
          </a:endParaRPr>
        </a:p>
      </dgm:t>
    </dgm:pt>
    <dgm:pt modelId="{30DF92AB-DED9-E24C-B3B1-5C8B00F1BA87}">
      <dgm:prSet custT="1"/>
      <dgm:spPr/>
      <dgm:t>
        <a:bodyPr/>
        <a:lstStyle/>
        <a:p>
          <a:r>
            <a:rPr lang="en-US" sz="2000" dirty="0">
              <a:latin typeface="Georgia" panose="02040502050405020303" pitchFamily="18" charset="0"/>
            </a:rPr>
            <a:t>Comfortable set / setting</a:t>
          </a:r>
        </a:p>
      </dgm:t>
    </dgm:pt>
    <dgm:pt modelId="{2FF3A09F-3780-2543-9242-8124B06BF77D}" type="parTrans" cxnId="{0DFB7FEE-BBA7-3145-88DD-BCE3A275205E}">
      <dgm:prSet/>
      <dgm:spPr/>
      <dgm:t>
        <a:bodyPr/>
        <a:lstStyle/>
        <a:p>
          <a:endParaRPr lang="en-US">
            <a:latin typeface="Georgia" panose="02040502050405020303" pitchFamily="18" charset="0"/>
          </a:endParaRPr>
        </a:p>
      </dgm:t>
    </dgm:pt>
    <dgm:pt modelId="{1F84CF6F-5068-2242-809C-3097E24C0797}" type="sibTrans" cxnId="{0DFB7FEE-BBA7-3145-88DD-BCE3A275205E}">
      <dgm:prSet/>
      <dgm:spPr/>
      <dgm:t>
        <a:bodyPr/>
        <a:lstStyle/>
        <a:p>
          <a:endParaRPr lang="en-US">
            <a:latin typeface="Georgia" panose="02040502050405020303" pitchFamily="18" charset="0"/>
          </a:endParaRPr>
        </a:p>
      </dgm:t>
    </dgm:pt>
    <dgm:pt modelId="{56BE9A61-4519-594A-ABE1-3BCB96406670}" type="pres">
      <dgm:prSet presAssocID="{C5360902-47D3-44C8-B0F9-062B4AE3BD94}" presName="linear" presStyleCnt="0">
        <dgm:presLayoutVars>
          <dgm:dir/>
          <dgm:animLvl val="lvl"/>
          <dgm:resizeHandles val="exact"/>
        </dgm:presLayoutVars>
      </dgm:prSet>
      <dgm:spPr/>
    </dgm:pt>
    <dgm:pt modelId="{C26F013B-6900-6B4C-848D-DE1AFB02E072}" type="pres">
      <dgm:prSet presAssocID="{1889B958-A29C-4629-8026-3BDE32B83F49}" presName="parentLin" presStyleCnt="0"/>
      <dgm:spPr/>
    </dgm:pt>
    <dgm:pt modelId="{EE2ED0A0-09AE-144F-9A50-9249A6B0A7A8}" type="pres">
      <dgm:prSet presAssocID="{1889B958-A29C-4629-8026-3BDE32B83F49}" presName="parentLeftMargin" presStyleLbl="node1" presStyleIdx="0" presStyleCnt="3"/>
      <dgm:spPr/>
    </dgm:pt>
    <dgm:pt modelId="{8BB91239-EC9C-5D44-848B-3FA0A71C7E45}" type="pres">
      <dgm:prSet presAssocID="{1889B958-A29C-4629-8026-3BDE32B83F49}" presName="parentText" presStyleLbl="node1" presStyleIdx="0" presStyleCnt="3">
        <dgm:presLayoutVars>
          <dgm:chMax val="0"/>
          <dgm:bulletEnabled val="1"/>
        </dgm:presLayoutVars>
      </dgm:prSet>
      <dgm:spPr/>
    </dgm:pt>
    <dgm:pt modelId="{A5F5BF12-A4C2-B643-A947-D0BC74753528}" type="pres">
      <dgm:prSet presAssocID="{1889B958-A29C-4629-8026-3BDE32B83F49}" presName="negativeSpace" presStyleCnt="0"/>
      <dgm:spPr/>
    </dgm:pt>
    <dgm:pt modelId="{114A0C74-AA08-AD4F-B3EA-81EB4E4BEE32}" type="pres">
      <dgm:prSet presAssocID="{1889B958-A29C-4629-8026-3BDE32B83F49}" presName="childText" presStyleLbl="conFgAcc1" presStyleIdx="0" presStyleCnt="3">
        <dgm:presLayoutVars>
          <dgm:bulletEnabled val="1"/>
        </dgm:presLayoutVars>
      </dgm:prSet>
      <dgm:spPr/>
    </dgm:pt>
    <dgm:pt modelId="{B21F1ACE-277D-EF4C-A04F-9A26F1D5B896}" type="pres">
      <dgm:prSet presAssocID="{172C82A3-E275-41FB-A00D-84DE9051A581}" presName="spaceBetweenRectangles" presStyleCnt="0"/>
      <dgm:spPr/>
    </dgm:pt>
    <dgm:pt modelId="{DFCB009D-00CB-C440-A2EC-1FE10757AB35}" type="pres">
      <dgm:prSet presAssocID="{5D92D176-CB3E-42CF-A320-B21BD676C6A0}" presName="parentLin" presStyleCnt="0"/>
      <dgm:spPr/>
    </dgm:pt>
    <dgm:pt modelId="{C9B25C54-1852-6E4C-9ACF-26184E405AE6}" type="pres">
      <dgm:prSet presAssocID="{5D92D176-CB3E-42CF-A320-B21BD676C6A0}" presName="parentLeftMargin" presStyleLbl="node1" presStyleIdx="0" presStyleCnt="3"/>
      <dgm:spPr/>
    </dgm:pt>
    <dgm:pt modelId="{7FE44CC3-AB77-9343-AED6-549F8EE600D6}" type="pres">
      <dgm:prSet presAssocID="{5D92D176-CB3E-42CF-A320-B21BD676C6A0}" presName="parentText" presStyleLbl="node1" presStyleIdx="1" presStyleCnt="3">
        <dgm:presLayoutVars>
          <dgm:chMax val="0"/>
          <dgm:bulletEnabled val="1"/>
        </dgm:presLayoutVars>
      </dgm:prSet>
      <dgm:spPr/>
    </dgm:pt>
    <dgm:pt modelId="{36BB04BB-48D3-8C4D-81FE-CEC44F83961B}" type="pres">
      <dgm:prSet presAssocID="{5D92D176-CB3E-42CF-A320-B21BD676C6A0}" presName="negativeSpace" presStyleCnt="0"/>
      <dgm:spPr/>
    </dgm:pt>
    <dgm:pt modelId="{E42349EB-0AEE-5A4C-BB79-0D36366571D5}" type="pres">
      <dgm:prSet presAssocID="{5D92D176-CB3E-42CF-A320-B21BD676C6A0}" presName="childText" presStyleLbl="conFgAcc1" presStyleIdx="1" presStyleCnt="3" custLinFactNeighborX="-220">
        <dgm:presLayoutVars>
          <dgm:bulletEnabled val="1"/>
        </dgm:presLayoutVars>
      </dgm:prSet>
      <dgm:spPr/>
    </dgm:pt>
    <dgm:pt modelId="{29C8AB52-7C50-9940-936E-01FC76B70C1A}" type="pres">
      <dgm:prSet presAssocID="{A521DEBC-4CA7-4190-A48F-8B7A7E5E3AB9}" presName="spaceBetweenRectangles" presStyleCnt="0"/>
      <dgm:spPr/>
    </dgm:pt>
    <dgm:pt modelId="{E2E58AA1-DA2E-5E4C-A8EA-9B1DA3F05334}" type="pres">
      <dgm:prSet presAssocID="{F412E366-5368-4066-938E-D26364D310BB}" presName="parentLin" presStyleCnt="0"/>
      <dgm:spPr/>
    </dgm:pt>
    <dgm:pt modelId="{89107187-58F5-2A47-8EA5-05315C23A0E4}" type="pres">
      <dgm:prSet presAssocID="{F412E366-5368-4066-938E-D26364D310BB}" presName="parentLeftMargin" presStyleLbl="node1" presStyleIdx="1" presStyleCnt="3"/>
      <dgm:spPr/>
    </dgm:pt>
    <dgm:pt modelId="{CA5D34A1-04C4-3441-A589-634CA99649A8}" type="pres">
      <dgm:prSet presAssocID="{F412E366-5368-4066-938E-D26364D310BB}" presName="parentText" presStyleLbl="node1" presStyleIdx="2" presStyleCnt="3">
        <dgm:presLayoutVars>
          <dgm:chMax val="0"/>
          <dgm:bulletEnabled val="1"/>
        </dgm:presLayoutVars>
      </dgm:prSet>
      <dgm:spPr/>
    </dgm:pt>
    <dgm:pt modelId="{28B49C22-765B-9E48-9FA5-D48B793F0045}" type="pres">
      <dgm:prSet presAssocID="{F412E366-5368-4066-938E-D26364D310BB}" presName="negativeSpace" presStyleCnt="0"/>
      <dgm:spPr/>
    </dgm:pt>
    <dgm:pt modelId="{65AD75D5-782E-A840-BEAC-F1F4D1F1325C}" type="pres">
      <dgm:prSet presAssocID="{F412E366-5368-4066-938E-D26364D310BB}" presName="childText" presStyleLbl="conFgAcc1" presStyleIdx="2" presStyleCnt="3" custLinFactNeighborY="4347">
        <dgm:presLayoutVars>
          <dgm:bulletEnabled val="1"/>
        </dgm:presLayoutVars>
      </dgm:prSet>
      <dgm:spPr/>
    </dgm:pt>
  </dgm:ptLst>
  <dgm:cxnLst>
    <dgm:cxn modelId="{1667260B-9F84-E240-A339-CD1C39ED9715}" type="presOf" srcId="{F412E366-5368-4066-938E-D26364D310BB}" destId="{CA5D34A1-04C4-3441-A589-634CA99649A8}" srcOrd="1" destOrd="0" presId="urn:microsoft.com/office/officeart/2005/8/layout/list1"/>
    <dgm:cxn modelId="{787A1E0C-185F-814C-958F-8C3FB0858B1F}" type="presOf" srcId="{1889B958-A29C-4629-8026-3BDE32B83F49}" destId="{EE2ED0A0-09AE-144F-9A50-9249A6B0A7A8}" srcOrd="0" destOrd="0" presId="urn:microsoft.com/office/officeart/2005/8/layout/list1"/>
    <dgm:cxn modelId="{4AD06519-EBE2-7F4F-8351-94C88C0D5505}" type="presOf" srcId="{3E9F01A2-6843-456A-9314-474154B0875B}" destId="{65AD75D5-782E-A840-BEAC-F1F4D1F1325C}" srcOrd="0" destOrd="3" presId="urn:microsoft.com/office/officeart/2005/8/layout/list1"/>
    <dgm:cxn modelId="{0F9E8D29-4663-4447-81B0-6A20FE5D384E}" srcId="{C5360902-47D3-44C8-B0F9-062B4AE3BD94}" destId="{1889B958-A29C-4629-8026-3BDE32B83F49}" srcOrd="0" destOrd="0" parTransId="{C58971F0-4583-410C-95AF-2F27C5CAF06A}" sibTransId="{172C82A3-E275-41FB-A00D-84DE9051A581}"/>
    <dgm:cxn modelId="{B5919C2E-6251-E44D-AB60-41EF0C04CCF3}" type="presOf" srcId="{30DF92AB-DED9-E24C-B3B1-5C8B00F1BA87}" destId="{E42349EB-0AEE-5A4C-BB79-0D36366571D5}" srcOrd="0" destOrd="0" presId="urn:microsoft.com/office/officeart/2005/8/layout/list1"/>
    <dgm:cxn modelId="{086FFB31-D846-9243-A5BA-6582BA337AC9}" type="presOf" srcId="{BE386054-1E84-43B3-9DD8-F9BD171058A7}" destId="{65AD75D5-782E-A840-BEAC-F1F4D1F1325C}" srcOrd="0" destOrd="1" presId="urn:microsoft.com/office/officeart/2005/8/layout/list1"/>
    <dgm:cxn modelId="{F8AB015E-30C5-48F5-AABB-1A61DE55FC99}" srcId="{F412E366-5368-4066-938E-D26364D310BB}" destId="{C768660F-8A6C-4AA0-A9EF-ADD4C890D436}" srcOrd="0" destOrd="0" parTransId="{179EFFB8-B91D-421F-A466-868282C18E07}" sibTransId="{E9FBF191-FC8B-4EAF-A901-70B6660C8863}"/>
    <dgm:cxn modelId="{9C8B1D62-04DE-4FB3-8DD2-7B83422DDB88}" srcId="{795F86B7-2FFB-405A-9631-C41F9177BFDC}" destId="{868F9C4D-977E-4A47-A3EE-18579900F041}" srcOrd="0" destOrd="0" parTransId="{85292991-7D38-44B1-ADC3-31953DD709A4}" sibTransId="{B631B753-4529-42AF-B188-6DDCBFFCEDC3}"/>
    <dgm:cxn modelId="{5ADD9945-29A5-C24B-9475-98C6F872B78F}" type="presOf" srcId="{5D92D176-CB3E-42CF-A320-B21BD676C6A0}" destId="{7FE44CC3-AB77-9343-AED6-549F8EE600D6}" srcOrd="1" destOrd="0" presId="urn:microsoft.com/office/officeart/2005/8/layout/list1"/>
    <dgm:cxn modelId="{ACB28F66-93C5-054E-BAC7-E3E5E8FBF552}" type="presOf" srcId="{795F86B7-2FFB-405A-9631-C41F9177BFDC}" destId="{65AD75D5-782E-A840-BEAC-F1F4D1F1325C}" srcOrd="0" destOrd="4" presId="urn:microsoft.com/office/officeart/2005/8/layout/list1"/>
    <dgm:cxn modelId="{B4415B52-707A-AD42-8D23-90BEE57A564D}" type="presOf" srcId="{C5360902-47D3-44C8-B0F9-062B4AE3BD94}" destId="{56BE9A61-4519-594A-ABE1-3BCB96406670}" srcOrd="0" destOrd="0" presId="urn:microsoft.com/office/officeart/2005/8/layout/list1"/>
    <dgm:cxn modelId="{A58F0758-766F-4649-821D-477622425B5D}" type="presOf" srcId="{5D92D176-CB3E-42CF-A320-B21BD676C6A0}" destId="{C9B25C54-1852-6E4C-9ACF-26184E405AE6}" srcOrd="0" destOrd="0" presId="urn:microsoft.com/office/officeart/2005/8/layout/list1"/>
    <dgm:cxn modelId="{64CB5679-EB0A-6546-BDCD-8F7C3C6BBB97}" type="presOf" srcId="{F412E366-5368-4066-938E-D26364D310BB}" destId="{89107187-58F5-2A47-8EA5-05315C23A0E4}" srcOrd="0" destOrd="0" presId="urn:microsoft.com/office/officeart/2005/8/layout/list1"/>
    <dgm:cxn modelId="{FABBE67C-1758-4042-B0D8-15E2B3675059}" type="presOf" srcId="{8FB1667C-AE12-4F98-81FB-61FA9D5D8AD3}" destId="{E42349EB-0AEE-5A4C-BB79-0D36366571D5}" srcOrd="0" destOrd="1" presId="urn:microsoft.com/office/officeart/2005/8/layout/list1"/>
    <dgm:cxn modelId="{16C5E382-7B34-4E48-95D4-3A6FE9A701E5}" srcId="{F412E366-5368-4066-938E-D26364D310BB}" destId="{3D30CF9A-D849-4DDE-90C6-8E8C43DADD1F}" srcOrd="2" destOrd="0" parTransId="{9C1EEC96-C6EB-4CE4-8C4B-EDE7CF6FD961}" sibTransId="{343A6F63-E37D-4918-BCA8-D407B196DB9B}"/>
    <dgm:cxn modelId="{03BC3291-DF07-5646-BCE8-C81FA9BFB689}" type="presOf" srcId="{3D30CF9A-D849-4DDE-90C6-8E8C43DADD1F}" destId="{65AD75D5-782E-A840-BEAC-F1F4D1F1325C}" srcOrd="0" destOrd="2" presId="urn:microsoft.com/office/officeart/2005/8/layout/list1"/>
    <dgm:cxn modelId="{39F2949F-CD17-47C4-8D66-55B1821E3BCB}" srcId="{F412E366-5368-4066-938E-D26364D310BB}" destId="{795F86B7-2FFB-405A-9631-C41F9177BFDC}" srcOrd="3" destOrd="0" parTransId="{761AFEE5-1D27-44FF-8B88-834DAD1E24A6}" sibTransId="{354E34D1-13B9-4CC0-8389-7C6C0D7E0F72}"/>
    <dgm:cxn modelId="{B8B624BD-59CE-4F54-98DE-480631FF0D61}" srcId="{C5360902-47D3-44C8-B0F9-062B4AE3BD94}" destId="{F412E366-5368-4066-938E-D26364D310BB}" srcOrd="2" destOrd="0" parTransId="{5BB7639B-91BB-4DE8-8590-8558098212AC}" sibTransId="{D6610E0B-87B1-42BD-8F1C-9B24B3B255E4}"/>
    <dgm:cxn modelId="{4C118CC8-9BEC-FA4B-917D-0214559C2CAB}" type="presOf" srcId="{868F9C4D-977E-4A47-A3EE-18579900F041}" destId="{65AD75D5-782E-A840-BEAC-F1F4D1F1325C}" srcOrd="0" destOrd="5" presId="urn:microsoft.com/office/officeart/2005/8/layout/list1"/>
    <dgm:cxn modelId="{B8F1D7D1-FD3E-40C2-8CCB-9CDDA157C787}" srcId="{F412E366-5368-4066-938E-D26364D310BB}" destId="{BE386054-1E84-43B3-9DD8-F9BD171058A7}" srcOrd="1" destOrd="0" parTransId="{EBB5DF20-16A2-4362-A3DC-7D2F0DAD59A9}" sibTransId="{1769B469-D565-4776-81C7-DC1D425B0B0F}"/>
    <dgm:cxn modelId="{FD8A4FD8-851C-DD45-9DA5-464DE0F1205D}" type="presOf" srcId="{C768660F-8A6C-4AA0-A9EF-ADD4C890D436}" destId="{65AD75D5-782E-A840-BEAC-F1F4D1F1325C}" srcOrd="0" destOrd="0" presId="urn:microsoft.com/office/officeart/2005/8/layout/list1"/>
    <dgm:cxn modelId="{F25CECE1-65CF-0B48-80B6-07301608C735}" type="presOf" srcId="{1889B958-A29C-4629-8026-3BDE32B83F49}" destId="{8BB91239-EC9C-5D44-848B-3FA0A71C7E45}" srcOrd="1" destOrd="0" presId="urn:microsoft.com/office/officeart/2005/8/layout/list1"/>
    <dgm:cxn modelId="{5D681CE6-E7A6-48F0-A9AD-9EDB08D59688}" srcId="{C5360902-47D3-44C8-B0F9-062B4AE3BD94}" destId="{5D92D176-CB3E-42CF-A320-B21BD676C6A0}" srcOrd="1" destOrd="0" parTransId="{59880E94-2BF3-4B3F-86B4-5E1126052D19}" sibTransId="{A521DEBC-4CA7-4190-A48F-8B7A7E5E3AB9}"/>
    <dgm:cxn modelId="{0DFB7FEE-BBA7-3145-88DD-BCE3A275205E}" srcId="{5D92D176-CB3E-42CF-A320-B21BD676C6A0}" destId="{30DF92AB-DED9-E24C-B3B1-5C8B00F1BA87}" srcOrd="0" destOrd="0" parTransId="{2FF3A09F-3780-2543-9242-8124B06BF77D}" sibTransId="{1F84CF6F-5068-2242-809C-3097E24C0797}"/>
    <dgm:cxn modelId="{4A2BE7EF-4F6F-416D-BD1B-D7769A1D5096}" srcId="{5D92D176-CB3E-42CF-A320-B21BD676C6A0}" destId="{8FB1667C-AE12-4F98-81FB-61FA9D5D8AD3}" srcOrd="1" destOrd="0" parTransId="{8AC9CB38-83C6-4E97-BC1D-53FE8B30BC1B}" sibTransId="{4B10B702-6D4C-4923-BD3E-D2ACC499B1AF}"/>
    <dgm:cxn modelId="{76836DF6-37AA-4056-ACAF-4A0FEF5F37DB}" srcId="{3D30CF9A-D849-4DDE-90C6-8E8C43DADD1F}" destId="{3E9F01A2-6843-456A-9314-474154B0875B}" srcOrd="0" destOrd="0" parTransId="{C61E82DD-C60F-42D9-84DE-20CBA3100956}" sibTransId="{0686E3FB-E493-4BFF-AE0B-AD98194D0957}"/>
    <dgm:cxn modelId="{FF62589B-FADF-DF48-B811-7B14674164DA}" type="presParOf" srcId="{56BE9A61-4519-594A-ABE1-3BCB96406670}" destId="{C26F013B-6900-6B4C-848D-DE1AFB02E072}" srcOrd="0" destOrd="0" presId="urn:microsoft.com/office/officeart/2005/8/layout/list1"/>
    <dgm:cxn modelId="{B2EA48DF-8605-554C-9DF1-2B5D81E37BF6}" type="presParOf" srcId="{C26F013B-6900-6B4C-848D-DE1AFB02E072}" destId="{EE2ED0A0-09AE-144F-9A50-9249A6B0A7A8}" srcOrd="0" destOrd="0" presId="urn:microsoft.com/office/officeart/2005/8/layout/list1"/>
    <dgm:cxn modelId="{26876B48-AF1C-1244-874F-4AC8BEE2E4C1}" type="presParOf" srcId="{C26F013B-6900-6B4C-848D-DE1AFB02E072}" destId="{8BB91239-EC9C-5D44-848B-3FA0A71C7E45}" srcOrd="1" destOrd="0" presId="urn:microsoft.com/office/officeart/2005/8/layout/list1"/>
    <dgm:cxn modelId="{50536A03-3026-E34B-9B2C-F156DE7EA7A2}" type="presParOf" srcId="{56BE9A61-4519-594A-ABE1-3BCB96406670}" destId="{A5F5BF12-A4C2-B643-A947-D0BC74753528}" srcOrd="1" destOrd="0" presId="urn:microsoft.com/office/officeart/2005/8/layout/list1"/>
    <dgm:cxn modelId="{1C352007-2795-F448-B19E-FD624D0CD85C}" type="presParOf" srcId="{56BE9A61-4519-594A-ABE1-3BCB96406670}" destId="{114A0C74-AA08-AD4F-B3EA-81EB4E4BEE32}" srcOrd="2" destOrd="0" presId="urn:microsoft.com/office/officeart/2005/8/layout/list1"/>
    <dgm:cxn modelId="{1CBF277D-2CBB-2F40-A663-30BCDE613BE1}" type="presParOf" srcId="{56BE9A61-4519-594A-ABE1-3BCB96406670}" destId="{B21F1ACE-277D-EF4C-A04F-9A26F1D5B896}" srcOrd="3" destOrd="0" presId="urn:microsoft.com/office/officeart/2005/8/layout/list1"/>
    <dgm:cxn modelId="{A29162EC-1252-1340-AE80-D13498F4C9C3}" type="presParOf" srcId="{56BE9A61-4519-594A-ABE1-3BCB96406670}" destId="{DFCB009D-00CB-C440-A2EC-1FE10757AB35}" srcOrd="4" destOrd="0" presId="urn:microsoft.com/office/officeart/2005/8/layout/list1"/>
    <dgm:cxn modelId="{7C06AB69-2D9B-204F-BB5E-01D025B8DABC}" type="presParOf" srcId="{DFCB009D-00CB-C440-A2EC-1FE10757AB35}" destId="{C9B25C54-1852-6E4C-9ACF-26184E405AE6}" srcOrd="0" destOrd="0" presId="urn:microsoft.com/office/officeart/2005/8/layout/list1"/>
    <dgm:cxn modelId="{EFAB0172-FCDE-BC4B-AE97-1F30E4A75D5D}" type="presParOf" srcId="{DFCB009D-00CB-C440-A2EC-1FE10757AB35}" destId="{7FE44CC3-AB77-9343-AED6-549F8EE600D6}" srcOrd="1" destOrd="0" presId="urn:microsoft.com/office/officeart/2005/8/layout/list1"/>
    <dgm:cxn modelId="{8188A584-AC58-9146-8763-56A72DDD70BA}" type="presParOf" srcId="{56BE9A61-4519-594A-ABE1-3BCB96406670}" destId="{36BB04BB-48D3-8C4D-81FE-CEC44F83961B}" srcOrd="5" destOrd="0" presId="urn:microsoft.com/office/officeart/2005/8/layout/list1"/>
    <dgm:cxn modelId="{1F707EFC-5000-F84B-A67B-2E7B5BDDB831}" type="presParOf" srcId="{56BE9A61-4519-594A-ABE1-3BCB96406670}" destId="{E42349EB-0AEE-5A4C-BB79-0D36366571D5}" srcOrd="6" destOrd="0" presId="urn:microsoft.com/office/officeart/2005/8/layout/list1"/>
    <dgm:cxn modelId="{2AFD4E27-8780-9943-81DE-AD128AC7DEB7}" type="presParOf" srcId="{56BE9A61-4519-594A-ABE1-3BCB96406670}" destId="{29C8AB52-7C50-9940-936E-01FC76B70C1A}" srcOrd="7" destOrd="0" presId="urn:microsoft.com/office/officeart/2005/8/layout/list1"/>
    <dgm:cxn modelId="{53CB2296-F9BB-8B4F-A823-9FD507FF6342}" type="presParOf" srcId="{56BE9A61-4519-594A-ABE1-3BCB96406670}" destId="{E2E58AA1-DA2E-5E4C-A8EA-9B1DA3F05334}" srcOrd="8" destOrd="0" presId="urn:microsoft.com/office/officeart/2005/8/layout/list1"/>
    <dgm:cxn modelId="{FEB0B0DE-2BB9-9947-9E31-E504EE95F831}" type="presParOf" srcId="{E2E58AA1-DA2E-5E4C-A8EA-9B1DA3F05334}" destId="{89107187-58F5-2A47-8EA5-05315C23A0E4}" srcOrd="0" destOrd="0" presId="urn:microsoft.com/office/officeart/2005/8/layout/list1"/>
    <dgm:cxn modelId="{C0D9DE03-F12B-2042-A714-478A44375C41}" type="presParOf" srcId="{E2E58AA1-DA2E-5E4C-A8EA-9B1DA3F05334}" destId="{CA5D34A1-04C4-3441-A589-634CA99649A8}" srcOrd="1" destOrd="0" presId="urn:microsoft.com/office/officeart/2005/8/layout/list1"/>
    <dgm:cxn modelId="{2DEBBD1D-5B39-DF4A-8BDE-B4CE359F3B29}" type="presParOf" srcId="{56BE9A61-4519-594A-ABE1-3BCB96406670}" destId="{28B49C22-765B-9E48-9FA5-D48B793F0045}" srcOrd="9" destOrd="0" presId="urn:microsoft.com/office/officeart/2005/8/layout/list1"/>
    <dgm:cxn modelId="{C8C3A429-49D9-564D-BAC5-E0135F59BE7E}" type="presParOf" srcId="{56BE9A61-4519-594A-ABE1-3BCB96406670}" destId="{65AD75D5-782E-A840-BEAC-F1F4D1F1325C}"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0F9320-13FF-41E1-B4FC-C26BD206AB5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B0EBBA2-ADEB-4D83-9A8F-0BAA4BAA40C5}">
      <dgm:prSet/>
      <dgm:spPr/>
      <dgm:t>
        <a:bodyPr/>
        <a:lstStyle/>
        <a:p>
          <a:pPr>
            <a:lnSpc>
              <a:spcPct val="100000"/>
            </a:lnSpc>
          </a:pPr>
          <a:r>
            <a:rPr lang="en-US" dirty="0"/>
            <a:t>Phenethylamines -reported to cause overdose deaths</a:t>
          </a:r>
        </a:p>
      </dgm:t>
    </dgm:pt>
    <dgm:pt modelId="{BBB8E0BF-A91A-4FB0-845B-1264B19BA43F}" type="parTrans" cxnId="{078CB5B9-7E07-445F-9273-F551935A2152}">
      <dgm:prSet/>
      <dgm:spPr/>
      <dgm:t>
        <a:bodyPr/>
        <a:lstStyle/>
        <a:p>
          <a:endParaRPr lang="en-US"/>
        </a:p>
      </dgm:t>
    </dgm:pt>
    <dgm:pt modelId="{FB616A3D-7783-4B2E-B0C4-F13681FFE599}" type="sibTrans" cxnId="{078CB5B9-7E07-445F-9273-F551935A2152}">
      <dgm:prSet/>
      <dgm:spPr/>
      <dgm:t>
        <a:bodyPr/>
        <a:lstStyle/>
        <a:p>
          <a:endParaRPr lang="en-US"/>
        </a:p>
      </dgm:t>
    </dgm:pt>
    <dgm:pt modelId="{56F3E01A-292B-4D36-B390-858C48037FDD}">
      <dgm:prSet/>
      <dgm:spPr/>
      <dgm:t>
        <a:bodyPr/>
        <a:lstStyle/>
        <a:p>
          <a:pPr>
            <a:lnSpc>
              <a:spcPct val="100000"/>
            </a:lnSpc>
          </a:pPr>
          <a:r>
            <a:rPr lang="en-US" dirty="0"/>
            <a:t>LSD, psilocybin, mescaline, DMT have not </a:t>
          </a:r>
        </a:p>
      </dgm:t>
    </dgm:pt>
    <dgm:pt modelId="{43932081-CD43-4B0D-8CD5-36AA59922B43}" type="parTrans" cxnId="{274D2242-8C4F-4A30-ADC8-8E0E37E9430E}">
      <dgm:prSet/>
      <dgm:spPr/>
      <dgm:t>
        <a:bodyPr/>
        <a:lstStyle/>
        <a:p>
          <a:endParaRPr lang="en-US"/>
        </a:p>
      </dgm:t>
    </dgm:pt>
    <dgm:pt modelId="{CC2BC06A-F212-4CDB-B2D7-0FAB525C031E}" type="sibTrans" cxnId="{274D2242-8C4F-4A30-ADC8-8E0E37E9430E}">
      <dgm:prSet/>
      <dgm:spPr/>
      <dgm:t>
        <a:bodyPr/>
        <a:lstStyle/>
        <a:p>
          <a:endParaRPr lang="en-US"/>
        </a:p>
      </dgm:t>
    </dgm:pt>
    <dgm:pt modelId="{B4DF12E5-BACD-4F03-BC35-E3DDEABA6F20}">
      <dgm:prSet/>
      <dgm:spPr/>
      <dgm:t>
        <a:bodyPr/>
        <a:lstStyle/>
        <a:p>
          <a:pPr>
            <a:lnSpc>
              <a:spcPct val="100000"/>
            </a:lnSpc>
          </a:pPr>
          <a:r>
            <a:rPr lang="en-US" dirty="0"/>
            <a:t>8 individuals insufflated an extremely high dose of LSD</a:t>
          </a:r>
        </a:p>
      </dgm:t>
    </dgm:pt>
    <dgm:pt modelId="{83A43FFE-EA40-480F-8824-253A195CDB1E}" type="parTrans" cxnId="{2A3D663E-286B-4AB1-BA1A-49930D5B3EC0}">
      <dgm:prSet/>
      <dgm:spPr/>
      <dgm:t>
        <a:bodyPr/>
        <a:lstStyle/>
        <a:p>
          <a:endParaRPr lang="en-US"/>
        </a:p>
      </dgm:t>
    </dgm:pt>
    <dgm:pt modelId="{490A8373-DEBD-4072-BB88-A164E1436722}" type="sibTrans" cxnId="{2A3D663E-286B-4AB1-BA1A-49930D5B3EC0}">
      <dgm:prSet/>
      <dgm:spPr/>
      <dgm:t>
        <a:bodyPr/>
        <a:lstStyle/>
        <a:p>
          <a:endParaRPr lang="en-US"/>
        </a:p>
      </dgm:t>
    </dgm:pt>
    <dgm:pt modelId="{99591EF3-8B75-4BAB-B233-719A90C3A4F6}">
      <dgm:prSet/>
      <dgm:spPr/>
      <dgm:t>
        <a:bodyPr/>
        <a:lstStyle/>
        <a:p>
          <a:pPr>
            <a:lnSpc>
              <a:spcPct val="100000"/>
            </a:lnSpc>
          </a:pPr>
          <a:r>
            <a:rPr lang="en-US" dirty="0"/>
            <a:t>Plasma LSD levels between 1000 and 7000 mg/100 ml</a:t>
          </a:r>
        </a:p>
      </dgm:t>
    </dgm:pt>
    <dgm:pt modelId="{AB7BE303-B1E8-4364-BAD4-374C5BC8928F}" type="parTrans" cxnId="{97C8E412-4690-4257-A3FB-3A15EA2AA21B}">
      <dgm:prSet/>
      <dgm:spPr/>
      <dgm:t>
        <a:bodyPr/>
        <a:lstStyle/>
        <a:p>
          <a:endParaRPr lang="en-US"/>
        </a:p>
      </dgm:t>
    </dgm:pt>
    <dgm:pt modelId="{8992485A-BC1F-4A5B-B976-222D2E94CF59}" type="sibTrans" cxnId="{97C8E412-4690-4257-A3FB-3A15EA2AA21B}">
      <dgm:prSet/>
      <dgm:spPr/>
      <dgm:t>
        <a:bodyPr/>
        <a:lstStyle/>
        <a:p>
          <a:endParaRPr lang="en-US"/>
        </a:p>
      </dgm:t>
    </dgm:pt>
    <dgm:pt modelId="{79175D17-5A1C-4CF0-BD63-E9560D33FACC}">
      <dgm:prSet/>
      <dgm:spPr/>
      <dgm:t>
        <a:bodyPr/>
        <a:lstStyle/>
        <a:p>
          <a:pPr>
            <a:lnSpc>
              <a:spcPct val="100000"/>
            </a:lnSpc>
          </a:pPr>
          <a:r>
            <a:rPr lang="en-US" dirty="0"/>
            <a:t>Individuals all became comatose, with hyperthermia, vomiting, light gastric bleeding, and respiratory problems.</a:t>
          </a:r>
        </a:p>
      </dgm:t>
    </dgm:pt>
    <dgm:pt modelId="{AF19923F-F7F8-4DBF-886A-02F8649E1BD8}" type="parTrans" cxnId="{AC104CF0-92BC-48B8-9EDD-3AE0165C4BC6}">
      <dgm:prSet/>
      <dgm:spPr/>
      <dgm:t>
        <a:bodyPr/>
        <a:lstStyle/>
        <a:p>
          <a:endParaRPr lang="en-US"/>
        </a:p>
      </dgm:t>
    </dgm:pt>
    <dgm:pt modelId="{0EBB0723-596C-4192-8FDF-09BCA50E671D}" type="sibTrans" cxnId="{AC104CF0-92BC-48B8-9EDD-3AE0165C4BC6}">
      <dgm:prSet/>
      <dgm:spPr/>
      <dgm:t>
        <a:bodyPr/>
        <a:lstStyle/>
        <a:p>
          <a:endParaRPr lang="en-US"/>
        </a:p>
      </dgm:t>
    </dgm:pt>
    <dgm:pt modelId="{C9CA4D66-1C4A-47BA-86D0-767DF4FAD6C4}">
      <dgm:prSet/>
      <dgm:spPr/>
      <dgm:t>
        <a:bodyPr/>
        <a:lstStyle/>
        <a:p>
          <a:pPr>
            <a:lnSpc>
              <a:spcPct val="100000"/>
            </a:lnSpc>
          </a:pPr>
          <a:r>
            <a:rPr lang="en-US" dirty="0"/>
            <a:t>With  treatment, all without apparent residual effects (</a:t>
          </a:r>
          <a:r>
            <a:rPr lang="en-US" dirty="0" err="1"/>
            <a:t>Klock</a:t>
          </a:r>
          <a:r>
            <a:rPr lang="en-US" dirty="0"/>
            <a:t> et al., 1974). </a:t>
          </a:r>
        </a:p>
      </dgm:t>
    </dgm:pt>
    <dgm:pt modelId="{7D28B39F-EE90-4BA9-B855-2F72D1DA6E0E}" type="parTrans" cxnId="{D0A9E162-8A63-4294-BDCF-6F0D3EFF2807}">
      <dgm:prSet/>
      <dgm:spPr/>
      <dgm:t>
        <a:bodyPr/>
        <a:lstStyle/>
        <a:p>
          <a:endParaRPr lang="en-US"/>
        </a:p>
      </dgm:t>
    </dgm:pt>
    <dgm:pt modelId="{DB568815-280A-4CC6-A64E-292B66AC3CAE}" type="sibTrans" cxnId="{D0A9E162-8A63-4294-BDCF-6F0D3EFF2807}">
      <dgm:prSet/>
      <dgm:spPr/>
      <dgm:t>
        <a:bodyPr/>
        <a:lstStyle/>
        <a:p>
          <a:endParaRPr lang="en-US"/>
        </a:p>
      </dgm:t>
    </dgm:pt>
    <dgm:pt modelId="{D11F8584-D790-40F4-A520-24C183DB2106}">
      <dgm:prSet/>
      <dgm:spPr/>
      <dgm:t>
        <a:bodyPr/>
        <a:lstStyle/>
        <a:p>
          <a:pPr>
            <a:lnSpc>
              <a:spcPct val="100000"/>
            </a:lnSpc>
          </a:pPr>
          <a:r>
            <a:rPr lang="en-US"/>
            <a:t>Though not directly responsible for deaths, judgment is impaired while under the influence of these drugs</a:t>
          </a:r>
        </a:p>
      </dgm:t>
    </dgm:pt>
    <dgm:pt modelId="{34E342A5-0024-43BE-A840-94F0E067F16B}" type="parTrans" cxnId="{4451CB6D-D1E9-4D17-B871-7A80A6AD5E8A}">
      <dgm:prSet/>
      <dgm:spPr/>
      <dgm:t>
        <a:bodyPr/>
        <a:lstStyle/>
        <a:p>
          <a:endParaRPr lang="en-US"/>
        </a:p>
      </dgm:t>
    </dgm:pt>
    <dgm:pt modelId="{2E47F60E-8819-4F7C-8E5F-9BC8276024F7}" type="sibTrans" cxnId="{4451CB6D-D1E9-4D17-B871-7A80A6AD5E8A}">
      <dgm:prSet/>
      <dgm:spPr/>
      <dgm:t>
        <a:bodyPr/>
        <a:lstStyle/>
        <a:p>
          <a:endParaRPr lang="en-US"/>
        </a:p>
      </dgm:t>
    </dgm:pt>
    <dgm:pt modelId="{14C3D32E-6060-4BDD-8B35-13C4E0D83A17}">
      <dgm:prSet/>
      <dgm:spPr/>
      <dgm:t>
        <a:bodyPr/>
        <a:lstStyle/>
        <a:p>
          <a:pPr>
            <a:lnSpc>
              <a:spcPct val="100000"/>
            </a:lnSpc>
          </a:pPr>
          <a:r>
            <a:rPr lang="en-US" dirty="0"/>
            <a:t>Particularly concerning in unsupervised settings. </a:t>
          </a:r>
        </a:p>
      </dgm:t>
    </dgm:pt>
    <dgm:pt modelId="{58C2BDA9-0333-409E-83FE-1860598DC0B2}" type="parTrans" cxnId="{A0DC0810-61C5-45D4-8B54-6C148ADBCF29}">
      <dgm:prSet/>
      <dgm:spPr/>
      <dgm:t>
        <a:bodyPr/>
        <a:lstStyle/>
        <a:p>
          <a:endParaRPr lang="en-US"/>
        </a:p>
      </dgm:t>
    </dgm:pt>
    <dgm:pt modelId="{0AA1C0FA-389C-40E2-9517-C4D7D151E15E}" type="sibTrans" cxnId="{A0DC0810-61C5-45D4-8B54-6C148ADBCF29}">
      <dgm:prSet/>
      <dgm:spPr/>
      <dgm:t>
        <a:bodyPr/>
        <a:lstStyle/>
        <a:p>
          <a:endParaRPr lang="en-US"/>
        </a:p>
      </dgm:t>
    </dgm:pt>
    <dgm:pt modelId="{EE391D07-429F-4012-ABDE-9EEDD2B2E571}">
      <dgm:prSet/>
      <dgm:spPr/>
      <dgm:t>
        <a:bodyPr/>
        <a:lstStyle/>
        <a:p>
          <a:pPr>
            <a:lnSpc>
              <a:spcPct val="100000"/>
            </a:lnSpc>
          </a:pPr>
          <a:r>
            <a:rPr lang="en-US" dirty="0"/>
            <a:t>Users may believe that they are invincible or possess superpowers and may do things they would not normally consider, such as </a:t>
          </a:r>
        </a:p>
      </dgm:t>
    </dgm:pt>
    <dgm:pt modelId="{829C475C-2FB7-46D5-888C-2D91C82DA1BF}" type="parTrans" cxnId="{43065B4D-0B4A-46FB-9DB3-2C578420285C}">
      <dgm:prSet/>
      <dgm:spPr/>
      <dgm:t>
        <a:bodyPr/>
        <a:lstStyle/>
        <a:p>
          <a:endParaRPr lang="en-US"/>
        </a:p>
      </dgm:t>
    </dgm:pt>
    <dgm:pt modelId="{2316FEF7-7648-4EEE-ACA3-535C7F02D471}" type="sibTrans" cxnId="{43065B4D-0B4A-46FB-9DB3-2C578420285C}">
      <dgm:prSet/>
      <dgm:spPr/>
      <dgm:t>
        <a:bodyPr/>
        <a:lstStyle/>
        <a:p>
          <a:endParaRPr lang="en-US"/>
        </a:p>
      </dgm:t>
    </dgm:pt>
    <dgm:pt modelId="{0C7BB200-2737-4871-8D5B-85778EBB0A63}">
      <dgm:prSet/>
      <dgm:spPr/>
      <dgm:t>
        <a:bodyPr/>
        <a:lstStyle/>
        <a:p>
          <a:r>
            <a:rPr lang="en-US"/>
            <a:t>Believing they can fly (Reynolds and Jindrich, 1985)</a:t>
          </a:r>
        </a:p>
      </dgm:t>
    </dgm:pt>
    <dgm:pt modelId="{ECD7197A-2227-4866-97EC-C1C90D4C4784}" type="parTrans" cxnId="{434B1CEE-39DE-4FC0-A3AC-DE6D3DF5359C}">
      <dgm:prSet/>
      <dgm:spPr/>
      <dgm:t>
        <a:bodyPr/>
        <a:lstStyle/>
        <a:p>
          <a:endParaRPr lang="en-US"/>
        </a:p>
      </dgm:t>
    </dgm:pt>
    <dgm:pt modelId="{B7C5D113-D3DC-4F4B-8CA7-EEE5D65D878E}" type="sibTrans" cxnId="{434B1CEE-39DE-4FC0-A3AC-DE6D3DF5359C}">
      <dgm:prSet/>
      <dgm:spPr/>
      <dgm:t>
        <a:bodyPr/>
        <a:lstStyle/>
        <a:p>
          <a:endParaRPr lang="en-US"/>
        </a:p>
      </dgm:t>
    </dgm:pt>
    <dgm:pt modelId="{F87F0530-74F6-4312-AA7F-2458412952C6}">
      <dgm:prSet/>
      <dgm:spPr/>
      <dgm:t>
        <a:bodyPr/>
        <a:lstStyle/>
        <a:p>
          <a:r>
            <a:rPr lang="en-US" dirty="0"/>
            <a:t>Jumping from buildings (Keeler and </a:t>
          </a:r>
          <a:r>
            <a:rPr lang="en-US" dirty="0" err="1"/>
            <a:t>Reifler</a:t>
          </a:r>
          <a:r>
            <a:rPr lang="en-US" dirty="0"/>
            <a:t>, 1967)</a:t>
          </a:r>
        </a:p>
      </dgm:t>
    </dgm:pt>
    <dgm:pt modelId="{F2D212B1-955D-4EB3-9A4F-80297F1B37AD}" type="parTrans" cxnId="{599BF420-7795-4ED7-898A-AF78B695F1A0}">
      <dgm:prSet/>
      <dgm:spPr/>
      <dgm:t>
        <a:bodyPr/>
        <a:lstStyle/>
        <a:p>
          <a:endParaRPr lang="en-US"/>
        </a:p>
      </dgm:t>
    </dgm:pt>
    <dgm:pt modelId="{50247277-8C73-4467-97A5-E8952F60A042}" type="sibTrans" cxnId="{599BF420-7795-4ED7-898A-AF78B695F1A0}">
      <dgm:prSet/>
      <dgm:spPr/>
      <dgm:t>
        <a:bodyPr/>
        <a:lstStyle/>
        <a:p>
          <a:endParaRPr lang="en-US"/>
        </a:p>
      </dgm:t>
    </dgm:pt>
    <dgm:pt modelId="{CA66EEE8-A1E7-4463-B99F-47C384942882}">
      <dgm:prSet/>
      <dgm:spPr/>
      <dgm:t>
        <a:bodyPr/>
        <a:lstStyle/>
        <a:p>
          <a:r>
            <a:rPr lang="en-US"/>
            <a:t>Ocular damage by prolonged staring at the sun (Schatz and Mendelblatt, 1973; Fuller, 1976). </a:t>
          </a:r>
        </a:p>
      </dgm:t>
    </dgm:pt>
    <dgm:pt modelId="{CAD398E3-DA25-44BE-947A-531E2DE9B461}" type="parTrans" cxnId="{91F5C3F7-22FD-4A6C-9915-33203BFB7680}">
      <dgm:prSet/>
      <dgm:spPr/>
      <dgm:t>
        <a:bodyPr/>
        <a:lstStyle/>
        <a:p>
          <a:endParaRPr lang="en-US"/>
        </a:p>
      </dgm:t>
    </dgm:pt>
    <dgm:pt modelId="{FE835787-67AC-462A-897A-EB7BAECC30B2}" type="sibTrans" cxnId="{91F5C3F7-22FD-4A6C-9915-33203BFB7680}">
      <dgm:prSet/>
      <dgm:spPr/>
      <dgm:t>
        <a:bodyPr/>
        <a:lstStyle/>
        <a:p>
          <a:endParaRPr lang="en-US"/>
        </a:p>
      </dgm:t>
    </dgm:pt>
    <dgm:pt modelId="{0DE453BA-F905-184F-89BC-BD9A9631E05A}" type="pres">
      <dgm:prSet presAssocID="{020F9320-13FF-41E1-B4FC-C26BD206AB58}" presName="linear" presStyleCnt="0">
        <dgm:presLayoutVars>
          <dgm:animLvl val="lvl"/>
          <dgm:resizeHandles val="exact"/>
        </dgm:presLayoutVars>
      </dgm:prSet>
      <dgm:spPr/>
    </dgm:pt>
    <dgm:pt modelId="{A66B607D-642D-5B45-BCF3-4D6C1F8A9EFC}" type="pres">
      <dgm:prSet presAssocID="{9B0EBBA2-ADEB-4D83-9A8F-0BAA4BAA40C5}" presName="parentText" presStyleLbl="node1" presStyleIdx="0" presStyleCnt="3">
        <dgm:presLayoutVars>
          <dgm:chMax val="0"/>
          <dgm:bulletEnabled val="1"/>
        </dgm:presLayoutVars>
      </dgm:prSet>
      <dgm:spPr/>
    </dgm:pt>
    <dgm:pt modelId="{06101635-D76E-D64F-8835-77024DBD0596}" type="pres">
      <dgm:prSet presAssocID="{9B0EBBA2-ADEB-4D83-9A8F-0BAA4BAA40C5}" presName="childText" presStyleLbl="revTx" presStyleIdx="0" presStyleCnt="3">
        <dgm:presLayoutVars>
          <dgm:bulletEnabled val="1"/>
        </dgm:presLayoutVars>
      </dgm:prSet>
      <dgm:spPr/>
    </dgm:pt>
    <dgm:pt modelId="{DA88DFB7-6956-424C-B163-6D6848595355}" type="pres">
      <dgm:prSet presAssocID="{B4DF12E5-BACD-4F03-BC35-E3DDEABA6F20}" presName="parentText" presStyleLbl="node1" presStyleIdx="1" presStyleCnt="3">
        <dgm:presLayoutVars>
          <dgm:chMax val="0"/>
          <dgm:bulletEnabled val="1"/>
        </dgm:presLayoutVars>
      </dgm:prSet>
      <dgm:spPr/>
    </dgm:pt>
    <dgm:pt modelId="{32D2E86F-CE0B-2347-BFE4-E59E11275902}" type="pres">
      <dgm:prSet presAssocID="{B4DF12E5-BACD-4F03-BC35-E3DDEABA6F20}" presName="childText" presStyleLbl="revTx" presStyleIdx="1" presStyleCnt="3">
        <dgm:presLayoutVars>
          <dgm:bulletEnabled val="1"/>
        </dgm:presLayoutVars>
      </dgm:prSet>
      <dgm:spPr/>
    </dgm:pt>
    <dgm:pt modelId="{73574848-564A-644C-8339-88BB1F4F2D21}" type="pres">
      <dgm:prSet presAssocID="{D11F8584-D790-40F4-A520-24C183DB2106}" presName="parentText" presStyleLbl="node1" presStyleIdx="2" presStyleCnt="3">
        <dgm:presLayoutVars>
          <dgm:chMax val="0"/>
          <dgm:bulletEnabled val="1"/>
        </dgm:presLayoutVars>
      </dgm:prSet>
      <dgm:spPr/>
    </dgm:pt>
    <dgm:pt modelId="{6C56F5B5-AAC0-1A4F-8EF6-CE5C920C914B}" type="pres">
      <dgm:prSet presAssocID="{D11F8584-D790-40F4-A520-24C183DB2106}" presName="childText" presStyleLbl="revTx" presStyleIdx="2" presStyleCnt="3">
        <dgm:presLayoutVars>
          <dgm:bulletEnabled val="1"/>
        </dgm:presLayoutVars>
      </dgm:prSet>
      <dgm:spPr/>
    </dgm:pt>
  </dgm:ptLst>
  <dgm:cxnLst>
    <dgm:cxn modelId="{A0DC0810-61C5-45D4-8B54-6C148ADBCF29}" srcId="{D11F8584-D790-40F4-A520-24C183DB2106}" destId="{14C3D32E-6060-4BDD-8B35-13C4E0D83A17}" srcOrd="0" destOrd="0" parTransId="{58C2BDA9-0333-409E-83FE-1860598DC0B2}" sibTransId="{0AA1C0FA-389C-40E2-9517-C4D7D151E15E}"/>
    <dgm:cxn modelId="{97C8E412-4690-4257-A3FB-3A15EA2AA21B}" srcId="{B4DF12E5-BACD-4F03-BC35-E3DDEABA6F20}" destId="{99591EF3-8B75-4BAB-B233-719A90C3A4F6}" srcOrd="0" destOrd="0" parTransId="{AB7BE303-B1E8-4364-BAD4-374C5BC8928F}" sibTransId="{8992485A-BC1F-4A5B-B976-222D2E94CF59}"/>
    <dgm:cxn modelId="{DD062115-A4E3-514B-91FA-CAE292F2D810}" type="presOf" srcId="{020F9320-13FF-41E1-B4FC-C26BD206AB58}" destId="{0DE453BA-F905-184F-89BC-BD9A9631E05A}" srcOrd="0" destOrd="0" presId="urn:microsoft.com/office/officeart/2005/8/layout/vList2"/>
    <dgm:cxn modelId="{F2632A19-D37B-3841-B872-85CA98FA0AED}" type="presOf" srcId="{14C3D32E-6060-4BDD-8B35-13C4E0D83A17}" destId="{6C56F5B5-AAC0-1A4F-8EF6-CE5C920C914B}" srcOrd="0" destOrd="0" presId="urn:microsoft.com/office/officeart/2005/8/layout/vList2"/>
    <dgm:cxn modelId="{98ABA519-204A-F340-BF3B-87087A2CFFC3}" type="presOf" srcId="{79175D17-5A1C-4CF0-BD63-E9560D33FACC}" destId="{32D2E86F-CE0B-2347-BFE4-E59E11275902}" srcOrd="0" destOrd="1" presId="urn:microsoft.com/office/officeart/2005/8/layout/vList2"/>
    <dgm:cxn modelId="{599BF420-7795-4ED7-898A-AF78B695F1A0}" srcId="{14C3D32E-6060-4BDD-8B35-13C4E0D83A17}" destId="{F87F0530-74F6-4312-AA7F-2458412952C6}" srcOrd="2" destOrd="0" parTransId="{F2D212B1-955D-4EB3-9A4F-80297F1B37AD}" sibTransId="{50247277-8C73-4467-97A5-E8952F60A042}"/>
    <dgm:cxn modelId="{14FEFB39-58E0-E94E-B477-9B07F9E692DD}" type="presOf" srcId="{9B0EBBA2-ADEB-4D83-9A8F-0BAA4BAA40C5}" destId="{A66B607D-642D-5B45-BCF3-4D6C1F8A9EFC}" srcOrd="0" destOrd="0" presId="urn:microsoft.com/office/officeart/2005/8/layout/vList2"/>
    <dgm:cxn modelId="{2A3D663E-286B-4AB1-BA1A-49930D5B3EC0}" srcId="{020F9320-13FF-41E1-B4FC-C26BD206AB58}" destId="{B4DF12E5-BACD-4F03-BC35-E3DDEABA6F20}" srcOrd="1" destOrd="0" parTransId="{83A43FFE-EA40-480F-8824-253A195CDB1E}" sibTransId="{490A8373-DEBD-4072-BB88-A164E1436722}"/>
    <dgm:cxn modelId="{274D2242-8C4F-4A30-ADC8-8E0E37E9430E}" srcId="{9B0EBBA2-ADEB-4D83-9A8F-0BAA4BAA40C5}" destId="{56F3E01A-292B-4D36-B390-858C48037FDD}" srcOrd="0" destOrd="0" parTransId="{43932081-CD43-4B0D-8CD5-36AA59922B43}" sibTransId="{CC2BC06A-F212-4CDB-B2D7-0FAB525C031E}"/>
    <dgm:cxn modelId="{D0A9E162-8A63-4294-BDCF-6F0D3EFF2807}" srcId="{B4DF12E5-BACD-4F03-BC35-E3DDEABA6F20}" destId="{C9CA4D66-1C4A-47BA-86D0-767DF4FAD6C4}" srcOrd="2" destOrd="0" parTransId="{7D28B39F-EE90-4BA9-B855-2F72D1DA6E0E}" sibTransId="{DB568815-280A-4CC6-A64E-292B66AC3CAE}"/>
    <dgm:cxn modelId="{F8051067-2DB5-2D44-B6F9-3FA0C6B3A617}" type="presOf" srcId="{EE391D07-429F-4012-ABDE-9EEDD2B2E571}" destId="{6C56F5B5-AAC0-1A4F-8EF6-CE5C920C914B}" srcOrd="0" destOrd="1" presId="urn:microsoft.com/office/officeart/2005/8/layout/vList2"/>
    <dgm:cxn modelId="{4691D867-3135-1242-8126-5E4927EC8BAA}" type="presOf" srcId="{CA66EEE8-A1E7-4463-B99F-47C384942882}" destId="{6C56F5B5-AAC0-1A4F-8EF6-CE5C920C914B}" srcOrd="0" destOrd="4" presId="urn:microsoft.com/office/officeart/2005/8/layout/vList2"/>
    <dgm:cxn modelId="{7D64D469-5C93-644A-89ED-E330C5C16806}" type="presOf" srcId="{C9CA4D66-1C4A-47BA-86D0-767DF4FAD6C4}" destId="{32D2E86F-CE0B-2347-BFE4-E59E11275902}" srcOrd="0" destOrd="2" presId="urn:microsoft.com/office/officeart/2005/8/layout/vList2"/>
    <dgm:cxn modelId="{43065B4D-0B4A-46FB-9DB3-2C578420285C}" srcId="{14C3D32E-6060-4BDD-8B35-13C4E0D83A17}" destId="{EE391D07-429F-4012-ABDE-9EEDD2B2E571}" srcOrd="0" destOrd="0" parTransId="{829C475C-2FB7-46D5-888C-2D91C82DA1BF}" sibTransId="{2316FEF7-7648-4EEE-ACA3-535C7F02D471}"/>
    <dgm:cxn modelId="{4451CB6D-D1E9-4D17-B871-7A80A6AD5E8A}" srcId="{020F9320-13FF-41E1-B4FC-C26BD206AB58}" destId="{D11F8584-D790-40F4-A520-24C183DB2106}" srcOrd="2" destOrd="0" parTransId="{34E342A5-0024-43BE-A840-94F0E067F16B}" sibTransId="{2E47F60E-8819-4F7C-8E5F-9BC8276024F7}"/>
    <dgm:cxn modelId="{A419614E-7E1C-FE48-81CE-D36EBA3DDD06}" type="presOf" srcId="{0C7BB200-2737-4871-8D5B-85778EBB0A63}" destId="{6C56F5B5-AAC0-1A4F-8EF6-CE5C920C914B}" srcOrd="0" destOrd="2" presId="urn:microsoft.com/office/officeart/2005/8/layout/vList2"/>
    <dgm:cxn modelId="{27E22489-78C6-8B47-9EE4-409332116E57}" type="presOf" srcId="{56F3E01A-292B-4D36-B390-858C48037FDD}" destId="{06101635-D76E-D64F-8835-77024DBD0596}" srcOrd="0" destOrd="0" presId="urn:microsoft.com/office/officeart/2005/8/layout/vList2"/>
    <dgm:cxn modelId="{078CB5B9-7E07-445F-9273-F551935A2152}" srcId="{020F9320-13FF-41E1-B4FC-C26BD206AB58}" destId="{9B0EBBA2-ADEB-4D83-9A8F-0BAA4BAA40C5}" srcOrd="0" destOrd="0" parTransId="{BBB8E0BF-A91A-4FB0-845B-1264B19BA43F}" sibTransId="{FB616A3D-7783-4B2E-B0C4-F13681FFE599}"/>
    <dgm:cxn modelId="{F9749BC4-0208-0946-AFEB-FD08C87EC389}" type="presOf" srcId="{99591EF3-8B75-4BAB-B233-719A90C3A4F6}" destId="{32D2E86F-CE0B-2347-BFE4-E59E11275902}" srcOrd="0" destOrd="0" presId="urn:microsoft.com/office/officeart/2005/8/layout/vList2"/>
    <dgm:cxn modelId="{0EF6E5DB-A90D-9948-8DE2-9B4A0620750F}" type="presOf" srcId="{B4DF12E5-BACD-4F03-BC35-E3DDEABA6F20}" destId="{DA88DFB7-6956-424C-B163-6D6848595355}" srcOrd="0" destOrd="0" presId="urn:microsoft.com/office/officeart/2005/8/layout/vList2"/>
    <dgm:cxn modelId="{329CF6E6-FC16-A446-9B23-04CF8A2A4328}" type="presOf" srcId="{F87F0530-74F6-4312-AA7F-2458412952C6}" destId="{6C56F5B5-AAC0-1A4F-8EF6-CE5C920C914B}" srcOrd="0" destOrd="3" presId="urn:microsoft.com/office/officeart/2005/8/layout/vList2"/>
    <dgm:cxn modelId="{434B1CEE-39DE-4FC0-A3AC-DE6D3DF5359C}" srcId="{14C3D32E-6060-4BDD-8B35-13C4E0D83A17}" destId="{0C7BB200-2737-4871-8D5B-85778EBB0A63}" srcOrd="1" destOrd="0" parTransId="{ECD7197A-2227-4866-97EC-C1C90D4C4784}" sibTransId="{B7C5D113-D3DC-4F4B-8CA7-EEE5D65D878E}"/>
    <dgm:cxn modelId="{AC104CF0-92BC-48B8-9EDD-3AE0165C4BC6}" srcId="{B4DF12E5-BACD-4F03-BC35-E3DDEABA6F20}" destId="{79175D17-5A1C-4CF0-BD63-E9560D33FACC}" srcOrd="1" destOrd="0" parTransId="{AF19923F-F7F8-4DBF-886A-02F8649E1BD8}" sibTransId="{0EBB0723-596C-4192-8FDF-09BCA50E671D}"/>
    <dgm:cxn modelId="{53767EF0-C335-6B49-8F95-EB5DAFCB8BCD}" type="presOf" srcId="{D11F8584-D790-40F4-A520-24C183DB2106}" destId="{73574848-564A-644C-8339-88BB1F4F2D21}" srcOrd="0" destOrd="0" presId="urn:microsoft.com/office/officeart/2005/8/layout/vList2"/>
    <dgm:cxn modelId="{91F5C3F7-22FD-4A6C-9915-33203BFB7680}" srcId="{14C3D32E-6060-4BDD-8B35-13C4E0D83A17}" destId="{CA66EEE8-A1E7-4463-B99F-47C384942882}" srcOrd="3" destOrd="0" parTransId="{CAD398E3-DA25-44BE-947A-531E2DE9B461}" sibTransId="{FE835787-67AC-462A-897A-EB7BAECC30B2}"/>
    <dgm:cxn modelId="{3D04D303-5279-764D-8EEE-B92023A8FF8E}" type="presParOf" srcId="{0DE453BA-F905-184F-89BC-BD9A9631E05A}" destId="{A66B607D-642D-5B45-BCF3-4D6C1F8A9EFC}" srcOrd="0" destOrd="0" presId="urn:microsoft.com/office/officeart/2005/8/layout/vList2"/>
    <dgm:cxn modelId="{080E8439-7E7A-DD42-89BF-1C2C15F8085D}" type="presParOf" srcId="{0DE453BA-F905-184F-89BC-BD9A9631E05A}" destId="{06101635-D76E-D64F-8835-77024DBD0596}" srcOrd="1" destOrd="0" presId="urn:microsoft.com/office/officeart/2005/8/layout/vList2"/>
    <dgm:cxn modelId="{95B5A7AD-179A-CE49-A8B8-227F6A52B98D}" type="presParOf" srcId="{0DE453BA-F905-184F-89BC-BD9A9631E05A}" destId="{DA88DFB7-6956-424C-B163-6D6848595355}" srcOrd="2" destOrd="0" presId="urn:microsoft.com/office/officeart/2005/8/layout/vList2"/>
    <dgm:cxn modelId="{69A33AEE-8DA7-9549-8C39-C999DDD52DB1}" type="presParOf" srcId="{0DE453BA-F905-184F-89BC-BD9A9631E05A}" destId="{32D2E86F-CE0B-2347-BFE4-E59E11275902}" srcOrd="3" destOrd="0" presId="urn:microsoft.com/office/officeart/2005/8/layout/vList2"/>
    <dgm:cxn modelId="{5F91EF84-125D-4048-BD95-5998636B72E8}" type="presParOf" srcId="{0DE453BA-F905-184F-89BC-BD9A9631E05A}" destId="{73574848-564A-644C-8339-88BB1F4F2D21}" srcOrd="4" destOrd="0" presId="urn:microsoft.com/office/officeart/2005/8/layout/vList2"/>
    <dgm:cxn modelId="{0E87A008-4830-8942-BF95-1A0330E078AD}" type="presParOf" srcId="{0DE453BA-F905-184F-89BC-BD9A9631E05A}" destId="{6C56F5B5-AAC0-1A4F-8EF6-CE5C920C914B}"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C36FED-A865-46AC-816E-33867C7CCA4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774EF96D-2064-45B3-A0E8-81E64CF0F460}">
      <dgm:prSet/>
      <dgm:spPr/>
      <dgm:t>
        <a:bodyPr/>
        <a:lstStyle/>
        <a:p>
          <a:r>
            <a:rPr lang="en-US"/>
            <a:t>Anxiety/Depression</a:t>
          </a:r>
        </a:p>
      </dgm:t>
    </dgm:pt>
    <dgm:pt modelId="{6AF7150C-1AA2-4FB8-AA7E-5EBFC2A6F683}" type="parTrans" cxnId="{3648CA16-0172-45C7-8427-148A8A02EBE5}">
      <dgm:prSet/>
      <dgm:spPr/>
      <dgm:t>
        <a:bodyPr/>
        <a:lstStyle/>
        <a:p>
          <a:endParaRPr lang="en-US"/>
        </a:p>
      </dgm:t>
    </dgm:pt>
    <dgm:pt modelId="{F16864A1-E6F6-4206-ABBC-13FAB3EEECF0}" type="sibTrans" cxnId="{3648CA16-0172-45C7-8427-148A8A02EBE5}">
      <dgm:prSet/>
      <dgm:spPr/>
      <dgm:t>
        <a:bodyPr/>
        <a:lstStyle/>
        <a:p>
          <a:endParaRPr lang="en-US"/>
        </a:p>
      </dgm:t>
    </dgm:pt>
    <dgm:pt modelId="{C0685054-35A8-4D14-A13D-2800A2572B7A}">
      <dgm:prSet/>
      <dgm:spPr/>
      <dgm:t>
        <a:bodyPr/>
        <a:lstStyle/>
        <a:p>
          <a:r>
            <a:rPr lang="en-US" dirty="0"/>
            <a:t>Nicotine/Alcohol Addiction</a:t>
          </a:r>
        </a:p>
      </dgm:t>
    </dgm:pt>
    <dgm:pt modelId="{0B19A931-2DA3-4C50-86B6-7181EB9D17A2}" type="parTrans" cxnId="{F2C15213-66DB-4C58-BC4F-614A5780F569}">
      <dgm:prSet/>
      <dgm:spPr/>
      <dgm:t>
        <a:bodyPr/>
        <a:lstStyle/>
        <a:p>
          <a:endParaRPr lang="en-US"/>
        </a:p>
      </dgm:t>
    </dgm:pt>
    <dgm:pt modelId="{4C749BE9-0E1E-48AF-94E4-2A32A52B898D}" type="sibTrans" cxnId="{F2C15213-66DB-4C58-BC4F-614A5780F569}">
      <dgm:prSet/>
      <dgm:spPr/>
      <dgm:t>
        <a:bodyPr/>
        <a:lstStyle/>
        <a:p>
          <a:endParaRPr lang="en-US"/>
        </a:p>
      </dgm:t>
    </dgm:pt>
    <dgm:pt modelId="{37B45181-13B6-443C-B9A8-CA2A6B051C5C}">
      <dgm:prSet/>
      <dgm:spPr/>
      <dgm:t>
        <a:bodyPr/>
        <a:lstStyle/>
        <a:p>
          <a:r>
            <a:rPr lang="en-US" dirty="0"/>
            <a:t>Alzheimer’s </a:t>
          </a:r>
        </a:p>
      </dgm:t>
    </dgm:pt>
    <dgm:pt modelId="{57D106FA-0174-4169-A9AB-F2211F109D32}" type="parTrans" cxnId="{9E1DD6A0-0955-4CDB-94EB-FA3D0A8FACFC}">
      <dgm:prSet/>
      <dgm:spPr/>
      <dgm:t>
        <a:bodyPr/>
        <a:lstStyle/>
        <a:p>
          <a:endParaRPr lang="en-US"/>
        </a:p>
      </dgm:t>
    </dgm:pt>
    <dgm:pt modelId="{ED2BB299-A20F-4D5E-A357-270D3BAE4B87}" type="sibTrans" cxnId="{9E1DD6A0-0955-4CDB-94EB-FA3D0A8FACFC}">
      <dgm:prSet/>
      <dgm:spPr/>
      <dgm:t>
        <a:bodyPr/>
        <a:lstStyle/>
        <a:p>
          <a:endParaRPr lang="en-US"/>
        </a:p>
      </dgm:t>
    </dgm:pt>
    <dgm:pt modelId="{672E7337-39B2-46CB-B1FB-35C575FA52EA}">
      <dgm:prSet/>
      <dgm:spPr/>
      <dgm:t>
        <a:bodyPr/>
        <a:lstStyle/>
        <a:p>
          <a:r>
            <a:rPr lang="en-US" dirty="0"/>
            <a:t>Obsessive Compulsive Disorder</a:t>
          </a:r>
        </a:p>
      </dgm:t>
    </dgm:pt>
    <dgm:pt modelId="{13838D09-8797-4BAD-AC0A-7268031EC676}" type="parTrans" cxnId="{8912422C-D9F7-48DD-94D1-925EE9F1F6AC}">
      <dgm:prSet/>
      <dgm:spPr/>
      <dgm:t>
        <a:bodyPr/>
        <a:lstStyle/>
        <a:p>
          <a:endParaRPr lang="en-US"/>
        </a:p>
      </dgm:t>
    </dgm:pt>
    <dgm:pt modelId="{DF04C791-604E-467A-97E1-944F13FAA0FA}" type="sibTrans" cxnId="{8912422C-D9F7-48DD-94D1-925EE9F1F6AC}">
      <dgm:prSet/>
      <dgm:spPr/>
      <dgm:t>
        <a:bodyPr/>
        <a:lstStyle/>
        <a:p>
          <a:endParaRPr lang="en-US"/>
        </a:p>
      </dgm:t>
    </dgm:pt>
    <dgm:pt modelId="{56F7F563-7C08-4C1E-AFB6-31794A938088}">
      <dgm:prSet/>
      <dgm:spPr/>
      <dgm:t>
        <a:bodyPr/>
        <a:lstStyle/>
        <a:p>
          <a:r>
            <a:rPr lang="en-US" dirty="0"/>
            <a:t>Eating Disorders</a:t>
          </a:r>
        </a:p>
      </dgm:t>
    </dgm:pt>
    <dgm:pt modelId="{D2E86757-4BB8-449A-8D56-ACAB5AB4854F}" type="parTrans" cxnId="{E904A22C-4861-4D1E-BE58-52E886A1AB63}">
      <dgm:prSet/>
      <dgm:spPr/>
      <dgm:t>
        <a:bodyPr/>
        <a:lstStyle/>
        <a:p>
          <a:endParaRPr lang="en-US"/>
        </a:p>
      </dgm:t>
    </dgm:pt>
    <dgm:pt modelId="{3F23891E-DB07-448F-964B-3C5282C13BC5}" type="sibTrans" cxnId="{E904A22C-4861-4D1E-BE58-52E886A1AB63}">
      <dgm:prSet/>
      <dgm:spPr/>
      <dgm:t>
        <a:bodyPr/>
        <a:lstStyle/>
        <a:p>
          <a:endParaRPr lang="en-US"/>
        </a:p>
      </dgm:t>
    </dgm:pt>
    <dgm:pt modelId="{AE78DF25-DDCC-4F03-AA14-A94865083888}">
      <dgm:prSet/>
      <dgm:spPr/>
      <dgm:t>
        <a:bodyPr/>
        <a:lstStyle/>
        <a:p>
          <a:r>
            <a:rPr lang="en-US" dirty="0"/>
            <a:t>Cluster headaches</a:t>
          </a:r>
        </a:p>
      </dgm:t>
    </dgm:pt>
    <dgm:pt modelId="{AE7E013B-53F1-4E28-828C-E80D2A02998D}" type="parTrans" cxnId="{E5F8751D-A58B-44FD-9ACB-0692999D997C}">
      <dgm:prSet/>
      <dgm:spPr/>
      <dgm:t>
        <a:bodyPr/>
        <a:lstStyle/>
        <a:p>
          <a:endParaRPr lang="en-US"/>
        </a:p>
      </dgm:t>
    </dgm:pt>
    <dgm:pt modelId="{BD520587-58EF-4CDD-B17F-2C0E9A43C10E}" type="sibTrans" cxnId="{E5F8751D-A58B-44FD-9ACB-0692999D997C}">
      <dgm:prSet/>
      <dgm:spPr/>
      <dgm:t>
        <a:bodyPr/>
        <a:lstStyle/>
        <a:p>
          <a:endParaRPr lang="en-US"/>
        </a:p>
      </dgm:t>
    </dgm:pt>
    <dgm:pt modelId="{EEED1543-BCC8-4EFC-A405-F3AF85FD4D82}">
      <dgm:prSet/>
      <dgm:spPr/>
      <dgm:t>
        <a:bodyPr/>
        <a:lstStyle/>
        <a:p>
          <a:r>
            <a:rPr lang="en-US"/>
            <a:t>Lyme's disease</a:t>
          </a:r>
        </a:p>
      </dgm:t>
    </dgm:pt>
    <dgm:pt modelId="{1DFA8CDB-BEF4-4409-AF2D-7B4668CE4919}" type="parTrans" cxnId="{2060DEBA-36F3-4FEF-80FB-10645B0DE29B}">
      <dgm:prSet/>
      <dgm:spPr/>
      <dgm:t>
        <a:bodyPr/>
        <a:lstStyle/>
        <a:p>
          <a:endParaRPr lang="en-US"/>
        </a:p>
      </dgm:t>
    </dgm:pt>
    <dgm:pt modelId="{495E63B4-D3A9-43B5-BE55-B933562EC7B8}" type="sibTrans" cxnId="{2060DEBA-36F3-4FEF-80FB-10645B0DE29B}">
      <dgm:prSet/>
      <dgm:spPr/>
      <dgm:t>
        <a:bodyPr/>
        <a:lstStyle/>
        <a:p>
          <a:endParaRPr lang="en-US"/>
        </a:p>
      </dgm:t>
    </dgm:pt>
    <dgm:pt modelId="{06B858A5-E4FE-45AB-88B5-2EDB000B71F0}">
      <dgm:prSet/>
      <dgm:spPr/>
      <dgm:t>
        <a:bodyPr/>
        <a:lstStyle/>
        <a:p>
          <a:r>
            <a:rPr lang="en-US"/>
            <a:t>Sleep Disorders</a:t>
          </a:r>
        </a:p>
      </dgm:t>
    </dgm:pt>
    <dgm:pt modelId="{E3C37CEA-B7DC-4A0C-A4F6-12F8EDEFDE71}" type="parTrans" cxnId="{E66A5510-09E9-4108-B65C-57C7175F44C0}">
      <dgm:prSet/>
      <dgm:spPr/>
      <dgm:t>
        <a:bodyPr/>
        <a:lstStyle/>
        <a:p>
          <a:endParaRPr lang="en-US"/>
        </a:p>
      </dgm:t>
    </dgm:pt>
    <dgm:pt modelId="{D83EE853-6B2C-46DC-86D0-3FC979A1E4B0}" type="sibTrans" cxnId="{E66A5510-09E9-4108-B65C-57C7175F44C0}">
      <dgm:prSet/>
      <dgm:spPr/>
      <dgm:t>
        <a:bodyPr/>
        <a:lstStyle/>
        <a:p>
          <a:endParaRPr lang="en-US"/>
        </a:p>
      </dgm:t>
    </dgm:pt>
    <dgm:pt modelId="{CD4819E6-B58E-0547-B3E1-CF2E3D18BAA6}" type="pres">
      <dgm:prSet presAssocID="{37C36FED-A865-46AC-816E-33867C7CCA43}" presName="linear" presStyleCnt="0">
        <dgm:presLayoutVars>
          <dgm:animLvl val="lvl"/>
          <dgm:resizeHandles val="exact"/>
        </dgm:presLayoutVars>
      </dgm:prSet>
      <dgm:spPr/>
    </dgm:pt>
    <dgm:pt modelId="{F341AE2D-9B98-6A40-B0D0-F39BE96C5B3E}" type="pres">
      <dgm:prSet presAssocID="{774EF96D-2064-45B3-A0E8-81E64CF0F460}" presName="parentText" presStyleLbl="node1" presStyleIdx="0" presStyleCnt="8">
        <dgm:presLayoutVars>
          <dgm:chMax val="0"/>
          <dgm:bulletEnabled val="1"/>
        </dgm:presLayoutVars>
      </dgm:prSet>
      <dgm:spPr/>
    </dgm:pt>
    <dgm:pt modelId="{FC226448-66A6-9847-8B0F-61D5ACF2BDF4}" type="pres">
      <dgm:prSet presAssocID="{F16864A1-E6F6-4206-ABBC-13FAB3EEECF0}" presName="spacer" presStyleCnt="0"/>
      <dgm:spPr/>
    </dgm:pt>
    <dgm:pt modelId="{2E32B953-8F9A-454D-852B-C8FFD4E9E492}" type="pres">
      <dgm:prSet presAssocID="{C0685054-35A8-4D14-A13D-2800A2572B7A}" presName="parentText" presStyleLbl="node1" presStyleIdx="1" presStyleCnt="8">
        <dgm:presLayoutVars>
          <dgm:chMax val="0"/>
          <dgm:bulletEnabled val="1"/>
        </dgm:presLayoutVars>
      </dgm:prSet>
      <dgm:spPr/>
    </dgm:pt>
    <dgm:pt modelId="{26A95AE4-F79C-1943-AEC3-80E669CCB08A}" type="pres">
      <dgm:prSet presAssocID="{4C749BE9-0E1E-48AF-94E4-2A32A52B898D}" presName="spacer" presStyleCnt="0"/>
      <dgm:spPr/>
    </dgm:pt>
    <dgm:pt modelId="{BC50FFA7-01E6-ED47-A37C-57B067CAEF3F}" type="pres">
      <dgm:prSet presAssocID="{672E7337-39B2-46CB-B1FB-35C575FA52EA}" presName="parentText" presStyleLbl="node1" presStyleIdx="2" presStyleCnt="8">
        <dgm:presLayoutVars>
          <dgm:chMax val="0"/>
          <dgm:bulletEnabled val="1"/>
        </dgm:presLayoutVars>
      </dgm:prSet>
      <dgm:spPr/>
    </dgm:pt>
    <dgm:pt modelId="{83034A79-FD62-6140-B484-3D6D8DC24AAC}" type="pres">
      <dgm:prSet presAssocID="{DF04C791-604E-467A-97E1-944F13FAA0FA}" presName="spacer" presStyleCnt="0"/>
      <dgm:spPr/>
    </dgm:pt>
    <dgm:pt modelId="{E4D0C01D-A268-FF46-AAAA-1F4471395A90}" type="pres">
      <dgm:prSet presAssocID="{56F7F563-7C08-4C1E-AFB6-31794A938088}" presName="parentText" presStyleLbl="node1" presStyleIdx="3" presStyleCnt="8">
        <dgm:presLayoutVars>
          <dgm:chMax val="0"/>
          <dgm:bulletEnabled val="1"/>
        </dgm:presLayoutVars>
      </dgm:prSet>
      <dgm:spPr/>
    </dgm:pt>
    <dgm:pt modelId="{D01001CA-DDF9-AE44-ACA3-92F6D50B0CC1}" type="pres">
      <dgm:prSet presAssocID="{3F23891E-DB07-448F-964B-3C5282C13BC5}" presName="spacer" presStyleCnt="0"/>
      <dgm:spPr/>
    </dgm:pt>
    <dgm:pt modelId="{16851438-1A17-0444-A016-AB2DFE90C4D5}" type="pres">
      <dgm:prSet presAssocID="{37B45181-13B6-443C-B9A8-CA2A6B051C5C}" presName="parentText" presStyleLbl="node1" presStyleIdx="4" presStyleCnt="8">
        <dgm:presLayoutVars>
          <dgm:chMax val="0"/>
          <dgm:bulletEnabled val="1"/>
        </dgm:presLayoutVars>
      </dgm:prSet>
      <dgm:spPr/>
    </dgm:pt>
    <dgm:pt modelId="{A7DE6FCC-F1F3-9B4F-9156-7E64EF281311}" type="pres">
      <dgm:prSet presAssocID="{ED2BB299-A20F-4D5E-A357-270D3BAE4B87}" presName="spacer" presStyleCnt="0"/>
      <dgm:spPr/>
    </dgm:pt>
    <dgm:pt modelId="{6378BDD3-7259-D044-A718-6258695B99AC}" type="pres">
      <dgm:prSet presAssocID="{AE78DF25-DDCC-4F03-AA14-A94865083888}" presName="parentText" presStyleLbl="node1" presStyleIdx="5" presStyleCnt="8">
        <dgm:presLayoutVars>
          <dgm:chMax val="0"/>
          <dgm:bulletEnabled val="1"/>
        </dgm:presLayoutVars>
      </dgm:prSet>
      <dgm:spPr/>
    </dgm:pt>
    <dgm:pt modelId="{63D3FCB6-6A10-CC47-A84C-6CBA065B165B}" type="pres">
      <dgm:prSet presAssocID="{BD520587-58EF-4CDD-B17F-2C0E9A43C10E}" presName="spacer" presStyleCnt="0"/>
      <dgm:spPr/>
    </dgm:pt>
    <dgm:pt modelId="{56D271F1-7B0C-D145-A6FE-FD216A794DAC}" type="pres">
      <dgm:prSet presAssocID="{EEED1543-BCC8-4EFC-A405-F3AF85FD4D82}" presName="parentText" presStyleLbl="node1" presStyleIdx="6" presStyleCnt="8">
        <dgm:presLayoutVars>
          <dgm:chMax val="0"/>
          <dgm:bulletEnabled val="1"/>
        </dgm:presLayoutVars>
      </dgm:prSet>
      <dgm:spPr/>
    </dgm:pt>
    <dgm:pt modelId="{96966400-621D-2F4C-8BDE-79A5CA48C862}" type="pres">
      <dgm:prSet presAssocID="{495E63B4-D3A9-43B5-BE55-B933562EC7B8}" presName="spacer" presStyleCnt="0"/>
      <dgm:spPr/>
    </dgm:pt>
    <dgm:pt modelId="{E2D2EDCB-339D-FC49-8EEC-ED6B82F8F46E}" type="pres">
      <dgm:prSet presAssocID="{06B858A5-E4FE-45AB-88B5-2EDB000B71F0}" presName="parentText" presStyleLbl="node1" presStyleIdx="7" presStyleCnt="8">
        <dgm:presLayoutVars>
          <dgm:chMax val="0"/>
          <dgm:bulletEnabled val="1"/>
        </dgm:presLayoutVars>
      </dgm:prSet>
      <dgm:spPr/>
    </dgm:pt>
  </dgm:ptLst>
  <dgm:cxnLst>
    <dgm:cxn modelId="{E66A5510-09E9-4108-B65C-57C7175F44C0}" srcId="{37C36FED-A865-46AC-816E-33867C7CCA43}" destId="{06B858A5-E4FE-45AB-88B5-2EDB000B71F0}" srcOrd="7" destOrd="0" parTransId="{E3C37CEA-B7DC-4A0C-A4F6-12F8EDEFDE71}" sibTransId="{D83EE853-6B2C-46DC-86D0-3FC979A1E4B0}"/>
    <dgm:cxn modelId="{F2C15213-66DB-4C58-BC4F-614A5780F569}" srcId="{37C36FED-A865-46AC-816E-33867C7CCA43}" destId="{C0685054-35A8-4D14-A13D-2800A2572B7A}" srcOrd="1" destOrd="0" parTransId="{0B19A931-2DA3-4C50-86B6-7181EB9D17A2}" sibTransId="{4C749BE9-0E1E-48AF-94E4-2A32A52B898D}"/>
    <dgm:cxn modelId="{3648CA16-0172-45C7-8427-148A8A02EBE5}" srcId="{37C36FED-A865-46AC-816E-33867C7CCA43}" destId="{774EF96D-2064-45B3-A0E8-81E64CF0F460}" srcOrd="0" destOrd="0" parTransId="{6AF7150C-1AA2-4FB8-AA7E-5EBFC2A6F683}" sibTransId="{F16864A1-E6F6-4206-ABBC-13FAB3EEECF0}"/>
    <dgm:cxn modelId="{E5F8751D-A58B-44FD-9ACB-0692999D997C}" srcId="{37C36FED-A865-46AC-816E-33867C7CCA43}" destId="{AE78DF25-DDCC-4F03-AA14-A94865083888}" srcOrd="5" destOrd="0" parTransId="{AE7E013B-53F1-4E28-828C-E80D2A02998D}" sibTransId="{BD520587-58EF-4CDD-B17F-2C0E9A43C10E}"/>
    <dgm:cxn modelId="{5A646E21-4A1E-5648-8DC5-DECD21F69319}" type="presOf" srcId="{37B45181-13B6-443C-B9A8-CA2A6B051C5C}" destId="{16851438-1A17-0444-A016-AB2DFE90C4D5}" srcOrd="0" destOrd="0" presId="urn:microsoft.com/office/officeart/2005/8/layout/vList2"/>
    <dgm:cxn modelId="{8912422C-D9F7-48DD-94D1-925EE9F1F6AC}" srcId="{37C36FED-A865-46AC-816E-33867C7CCA43}" destId="{672E7337-39B2-46CB-B1FB-35C575FA52EA}" srcOrd="2" destOrd="0" parTransId="{13838D09-8797-4BAD-AC0A-7268031EC676}" sibTransId="{DF04C791-604E-467A-97E1-944F13FAA0FA}"/>
    <dgm:cxn modelId="{E904A22C-4861-4D1E-BE58-52E886A1AB63}" srcId="{37C36FED-A865-46AC-816E-33867C7CCA43}" destId="{56F7F563-7C08-4C1E-AFB6-31794A938088}" srcOrd="3" destOrd="0" parTransId="{D2E86757-4BB8-449A-8D56-ACAB5AB4854F}" sibTransId="{3F23891E-DB07-448F-964B-3C5282C13BC5}"/>
    <dgm:cxn modelId="{E9981F32-5887-F048-9131-DBAAD96C633A}" type="presOf" srcId="{37C36FED-A865-46AC-816E-33867C7CCA43}" destId="{CD4819E6-B58E-0547-B3E1-CF2E3D18BAA6}" srcOrd="0" destOrd="0" presId="urn:microsoft.com/office/officeart/2005/8/layout/vList2"/>
    <dgm:cxn modelId="{F9B87F42-7145-2940-993A-DDE385B388A7}" type="presOf" srcId="{EEED1543-BCC8-4EFC-A405-F3AF85FD4D82}" destId="{56D271F1-7B0C-D145-A6FE-FD216A794DAC}" srcOrd="0" destOrd="0" presId="urn:microsoft.com/office/officeart/2005/8/layout/vList2"/>
    <dgm:cxn modelId="{656FDA7A-D910-CE41-83DB-464F1162249F}" type="presOf" srcId="{56F7F563-7C08-4C1E-AFB6-31794A938088}" destId="{E4D0C01D-A268-FF46-AAAA-1F4471395A90}" srcOrd="0" destOrd="0" presId="urn:microsoft.com/office/officeart/2005/8/layout/vList2"/>
    <dgm:cxn modelId="{9E1DD6A0-0955-4CDB-94EB-FA3D0A8FACFC}" srcId="{37C36FED-A865-46AC-816E-33867C7CCA43}" destId="{37B45181-13B6-443C-B9A8-CA2A6B051C5C}" srcOrd="4" destOrd="0" parTransId="{57D106FA-0174-4169-A9AB-F2211F109D32}" sibTransId="{ED2BB299-A20F-4D5E-A357-270D3BAE4B87}"/>
    <dgm:cxn modelId="{BC308BA7-F814-F446-92A9-7658498651D6}" type="presOf" srcId="{774EF96D-2064-45B3-A0E8-81E64CF0F460}" destId="{F341AE2D-9B98-6A40-B0D0-F39BE96C5B3E}" srcOrd="0" destOrd="0" presId="urn:microsoft.com/office/officeart/2005/8/layout/vList2"/>
    <dgm:cxn modelId="{2060DEBA-36F3-4FEF-80FB-10645B0DE29B}" srcId="{37C36FED-A865-46AC-816E-33867C7CCA43}" destId="{EEED1543-BCC8-4EFC-A405-F3AF85FD4D82}" srcOrd="6" destOrd="0" parTransId="{1DFA8CDB-BEF4-4409-AF2D-7B4668CE4919}" sibTransId="{495E63B4-D3A9-43B5-BE55-B933562EC7B8}"/>
    <dgm:cxn modelId="{E0668AC4-EEC4-2F4F-9D29-7C36101C8EF1}" type="presOf" srcId="{06B858A5-E4FE-45AB-88B5-2EDB000B71F0}" destId="{E2D2EDCB-339D-FC49-8EEC-ED6B82F8F46E}" srcOrd="0" destOrd="0" presId="urn:microsoft.com/office/officeart/2005/8/layout/vList2"/>
    <dgm:cxn modelId="{E83745D7-96B6-EF47-AA79-59FBFE12E1D9}" type="presOf" srcId="{AE78DF25-DDCC-4F03-AA14-A94865083888}" destId="{6378BDD3-7259-D044-A718-6258695B99AC}" srcOrd="0" destOrd="0" presId="urn:microsoft.com/office/officeart/2005/8/layout/vList2"/>
    <dgm:cxn modelId="{1107C4FB-9547-5F4C-A1E5-2E1070B13CC5}" type="presOf" srcId="{672E7337-39B2-46CB-B1FB-35C575FA52EA}" destId="{BC50FFA7-01E6-ED47-A37C-57B067CAEF3F}" srcOrd="0" destOrd="0" presId="urn:microsoft.com/office/officeart/2005/8/layout/vList2"/>
    <dgm:cxn modelId="{9F7A7BFD-6D79-2041-95C1-D0843A21E091}" type="presOf" srcId="{C0685054-35A8-4D14-A13D-2800A2572B7A}" destId="{2E32B953-8F9A-454D-852B-C8FFD4E9E492}" srcOrd="0" destOrd="0" presId="urn:microsoft.com/office/officeart/2005/8/layout/vList2"/>
    <dgm:cxn modelId="{776CC122-A39B-4249-BC69-36BF1699E08D}" type="presParOf" srcId="{CD4819E6-B58E-0547-B3E1-CF2E3D18BAA6}" destId="{F341AE2D-9B98-6A40-B0D0-F39BE96C5B3E}" srcOrd="0" destOrd="0" presId="urn:microsoft.com/office/officeart/2005/8/layout/vList2"/>
    <dgm:cxn modelId="{F111D09A-332A-EF44-B66D-8A49187FB46D}" type="presParOf" srcId="{CD4819E6-B58E-0547-B3E1-CF2E3D18BAA6}" destId="{FC226448-66A6-9847-8B0F-61D5ACF2BDF4}" srcOrd="1" destOrd="0" presId="urn:microsoft.com/office/officeart/2005/8/layout/vList2"/>
    <dgm:cxn modelId="{CB6791C5-83BC-4246-8EC3-6700015ADE1E}" type="presParOf" srcId="{CD4819E6-B58E-0547-B3E1-CF2E3D18BAA6}" destId="{2E32B953-8F9A-454D-852B-C8FFD4E9E492}" srcOrd="2" destOrd="0" presId="urn:microsoft.com/office/officeart/2005/8/layout/vList2"/>
    <dgm:cxn modelId="{2D0A18F5-6B2B-9946-BEE5-58CE083AD21D}" type="presParOf" srcId="{CD4819E6-B58E-0547-B3E1-CF2E3D18BAA6}" destId="{26A95AE4-F79C-1943-AEC3-80E669CCB08A}" srcOrd="3" destOrd="0" presId="urn:microsoft.com/office/officeart/2005/8/layout/vList2"/>
    <dgm:cxn modelId="{7559FAA7-D3F4-4C40-8E74-53BE5627D01E}" type="presParOf" srcId="{CD4819E6-B58E-0547-B3E1-CF2E3D18BAA6}" destId="{BC50FFA7-01E6-ED47-A37C-57B067CAEF3F}" srcOrd="4" destOrd="0" presId="urn:microsoft.com/office/officeart/2005/8/layout/vList2"/>
    <dgm:cxn modelId="{DEBA770C-9B73-2943-8FCE-F1B37B0CDF97}" type="presParOf" srcId="{CD4819E6-B58E-0547-B3E1-CF2E3D18BAA6}" destId="{83034A79-FD62-6140-B484-3D6D8DC24AAC}" srcOrd="5" destOrd="0" presId="urn:microsoft.com/office/officeart/2005/8/layout/vList2"/>
    <dgm:cxn modelId="{32279862-B91C-FF46-BD0D-01B32C0F2566}" type="presParOf" srcId="{CD4819E6-B58E-0547-B3E1-CF2E3D18BAA6}" destId="{E4D0C01D-A268-FF46-AAAA-1F4471395A90}" srcOrd="6" destOrd="0" presId="urn:microsoft.com/office/officeart/2005/8/layout/vList2"/>
    <dgm:cxn modelId="{AC41421C-51E5-E649-AADE-F4611B7AAAD5}" type="presParOf" srcId="{CD4819E6-B58E-0547-B3E1-CF2E3D18BAA6}" destId="{D01001CA-DDF9-AE44-ACA3-92F6D50B0CC1}" srcOrd="7" destOrd="0" presId="urn:microsoft.com/office/officeart/2005/8/layout/vList2"/>
    <dgm:cxn modelId="{ED0B2FFB-0A42-3249-AC09-E3A30D1F0FE1}" type="presParOf" srcId="{CD4819E6-B58E-0547-B3E1-CF2E3D18BAA6}" destId="{16851438-1A17-0444-A016-AB2DFE90C4D5}" srcOrd="8" destOrd="0" presId="urn:microsoft.com/office/officeart/2005/8/layout/vList2"/>
    <dgm:cxn modelId="{C25A43A3-7D2E-A047-9277-025C4E59FD52}" type="presParOf" srcId="{CD4819E6-B58E-0547-B3E1-CF2E3D18BAA6}" destId="{A7DE6FCC-F1F3-9B4F-9156-7E64EF281311}" srcOrd="9" destOrd="0" presId="urn:microsoft.com/office/officeart/2005/8/layout/vList2"/>
    <dgm:cxn modelId="{4271AB15-C16F-0C47-A779-BC8984922D29}" type="presParOf" srcId="{CD4819E6-B58E-0547-B3E1-CF2E3D18BAA6}" destId="{6378BDD3-7259-D044-A718-6258695B99AC}" srcOrd="10" destOrd="0" presId="urn:microsoft.com/office/officeart/2005/8/layout/vList2"/>
    <dgm:cxn modelId="{8CE98057-C844-1B4F-A05A-25EB4C9C7B31}" type="presParOf" srcId="{CD4819E6-B58E-0547-B3E1-CF2E3D18BAA6}" destId="{63D3FCB6-6A10-CC47-A84C-6CBA065B165B}" srcOrd="11" destOrd="0" presId="urn:microsoft.com/office/officeart/2005/8/layout/vList2"/>
    <dgm:cxn modelId="{A837399E-C3A8-CC4F-A190-B75E6837667B}" type="presParOf" srcId="{CD4819E6-B58E-0547-B3E1-CF2E3D18BAA6}" destId="{56D271F1-7B0C-D145-A6FE-FD216A794DAC}" srcOrd="12" destOrd="0" presId="urn:microsoft.com/office/officeart/2005/8/layout/vList2"/>
    <dgm:cxn modelId="{41238665-1A01-F64F-8D48-DBA8EDAF4CD6}" type="presParOf" srcId="{CD4819E6-B58E-0547-B3E1-CF2E3D18BAA6}" destId="{96966400-621D-2F4C-8BDE-79A5CA48C862}" srcOrd="13" destOrd="0" presId="urn:microsoft.com/office/officeart/2005/8/layout/vList2"/>
    <dgm:cxn modelId="{387BADB5-8577-384A-8E9B-DF4D6D06B14E}" type="presParOf" srcId="{CD4819E6-B58E-0547-B3E1-CF2E3D18BAA6}" destId="{E2D2EDCB-339D-FC49-8EEC-ED6B82F8F46E}"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1611A1-D563-4F47-948C-81310DD357B3}"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3CBADFF6-A400-4852-9A73-D6B91F8B4A26}">
      <dgm:prSet/>
      <dgm:spPr/>
      <dgm:t>
        <a:bodyPr/>
        <a:lstStyle/>
        <a:p>
          <a:r>
            <a:rPr lang="en-US"/>
            <a:t>Generally thought of as  	           pro-inflammatory</a:t>
          </a:r>
        </a:p>
      </dgm:t>
    </dgm:pt>
    <dgm:pt modelId="{3A46CA21-9084-4ABA-ADFC-0EB5780A2331}" type="parTrans" cxnId="{E4369618-294E-4576-8AE4-4AC403A7E7C0}">
      <dgm:prSet/>
      <dgm:spPr/>
      <dgm:t>
        <a:bodyPr/>
        <a:lstStyle/>
        <a:p>
          <a:endParaRPr lang="en-US"/>
        </a:p>
      </dgm:t>
    </dgm:pt>
    <dgm:pt modelId="{4F287657-E055-49E6-9558-3A9EF2CE5F36}" type="sibTrans" cxnId="{E4369618-294E-4576-8AE4-4AC403A7E7C0}">
      <dgm:prSet/>
      <dgm:spPr/>
      <dgm:t>
        <a:bodyPr/>
        <a:lstStyle/>
        <a:p>
          <a:endParaRPr lang="en-US"/>
        </a:p>
      </dgm:t>
    </dgm:pt>
    <dgm:pt modelId="{A18732C3-7524-47FB-B2DE-465102546B8B}">
      <dgm:prSet/>
      <dgm:spPr/>
      <dgm:t>
        <a:bodyPr/>
        <a:lstStyle/>
        <a:p>
          <a:r>
            <a:rPr lang="en-US"/>
            <a:t>5-HT depletion </a:t>
          </a:r>
          <a:r>
            <a:rPr lang="en-US">
              <a:latin typeface="Times New Roman" panose="02020603050405020304" pitchFamily="18" charset="0"/>
              <a:cs typeface="Times New Roman" panose="02020603050405020304" pitchFamily="18" charset="0"/>
            </a:rPr>
            <a:t>→ ↓ </a:t>
          </a:r>
          <a:r>
            <a:rPr lang="en-US"/>
            <a:t>inflammation</a:t>
          </a:r>
        </a:p>
      </dgm:t>
    </dgm:pt>
    <dgm:pt modelId="{ECB4715F-0CE9-4C3F-8568-CF27F88EF89D}" type="parTrans" cxnId="{6221F085-4082-4116-89B7-DCC4D1A39783}">
      <dgm:prSet/>
      <dgm:spPr/>
      <dgm:t>
        <a:bodyPr/>
        <a:lstStyle/>
        <a:p>
          <a:endParaRPr lang="en-US"/>
        </a:p>
      </dgm:t>
    </dgm:pt>
    <dgm:pt modelId="{C6A14EA3-FBE7-49D9-AA8C-348D51D35B4A}" type="sibTrans" cxnId="{6221F085-4082-4116-89B7-DCC4D1A39783}">
      <dgm:prSet/>
      <dgm:spPr/>
      <dgm:t>
        <a:bodyPr/>
        <a:lstStyle/>
        <a:p>
          <a:endParaRPr lang="en-US"/>
        </a:p>
      </dgm:t>
    </dgm:pt>
    <dgm:pt modelId="{239913FE-BA12-44A6-A02E-4B6CA83F2E16}">
      <dgm:prSet/>
      <dgm:spPr/>
      <dgm:t>
        <a:bodyPr/>
        <a:lstStyle/>
        <a:p>
          <a:r>
            <a:rPr lang="en-US">
              <a:latin typeface="Times New Roman" panose="02020603050405020304" pitchFamily="18" charset="0"/>
              <a:cs typeface="Times New Roman" panose="02020603050405020304" pitchFamily="18" charset="0"/>
            </a:rPr>
            <a:t>↑</a:t>
          </a:r>
          <a:r>
            <a:rPr lang="en-US"/>
            <a:t> 5-HT in blood associated with </a:t>
          </a:r>
          <a:r>
            <a:rPr lang="en-US">
              <a:latin typeface="Times New Roman" panose="02020603050405020304" pitchFamily="18" charset="0"/>
              <a:cs typeface="Times New Roman" panose="02020603050405020304" pitchFamily="18" charset="0"/>
            </a:rPr>
            <a:t>↑</a:t>
          </a:r>
          <a:r>
            <a:rPr lang="en-US"/>
            <a:t> cytokines (IL-6 &amp; TNF-α) &amp; </a:t>
          </a:r>
          <a:r>
            <a:rPr lang="en-US" i="1"/>
            <a:t>vice versa</a:t>
          </a:r>
          <a:endParaRPr lang="en-US"/>
        </a:p>
      </dgm:t>
    </dgm:pt>
    <dgm:pt modelId="{6DAE0BFC-F926-4EFD-815D-A1398B36DE24}" type="parTrans" cxnId="{E6726E02-055D-4CEA-ADE4-B16D68E442C9}">
      <dgm:prSet/>
      <dgm:spPr/>
      <dgm:t>
        <a:bodyPr/>
        <a:lstStyle/>
        <a:p>
          <a:endParaRPr lang="en-US"/>
        </a:p>
      </dgm:t>
    </dgm:pt>
    <dgm:pt modelId="{AA7318E2-DA43-4709-9407-4A046ACD8BCD}" type="sibTrans" cxnId="{E6726E02-055D-4CEA-ADE4-B16D68E442C9}">
      <dgm:prSet/>
      <dgm:spPr/>
      <dgm:t>
        <a:bodyPr/>
        <a:lstStyle/>
        <a:p>
          <a:endParaRPr lang="en-US"/>
        </a:p>
      </dgm:t>
    </dgm:pt>
    <dgm:pt modelId="{0949AA7B-967D-42BC-B2FA-DAC900A0DB1B}">
      <dgm:prSet/>
      <dgm:spPr/>
      <dgm:t>
        <a:bodyPr/>
        <a:lstStyle/>
        <a:p>
          <a:r>
            <a:rPr lang="en-US"/>
            <a:t>5-HT</a:t>
          </a:r>
          <a:r>
            <a:rPr lang="en-US" baseline="-25000"/>
            <a:t>2A</a:t>
          </a:r>
          <a:r>
            <a:rPr lang="en-US"/>
            <a:t> in </a:t>
          </a:r>
        </a:p>
        <a:p>
          <a:r>
            <a:rPr lang="en-US"/>
            <a:t>vascular smooth muscle </a:t>
          </a:r>
        </a:p>
      </dgm:t>
    </dgm:pt>
    <dgm:pt modelId="{D8B85979-A6EF-4823-9F1D-A91FF42BC95B}" type="parTrans" cxnId="{28427731-9530-4D99-8BA7-C59362E906FC}">
      <dgm:prSet/>
      <dgm:spPr/>
      <dgm:t>
        <a:bodyPr/>
        <a:lstStyle/>
        <a:p>
          <a:endParaRPr lang="en-US"/>
        </a:p>
      </dgm:t>
    </dgm:pt>
    <dgm:pt modelId="{5F276B91-F12D-4D89-A1DD-EB07867FC618}" type="sibTrans" cxnId="{28427731-9530-4D99-8BA7-C59362E906FC}">
      <dgm:prSet/>
      <dgm:spPr/>
      <dgm:t>
        <a:bodyPr/>
        <a:lstStyle/>
        <a:p>
          <a:endParaRPr lang="en-US"/>
        </a:p>
      </dgm:t>
    </dgm:pt>
    <dgm:pt modelId="{040E9363-C9F6-49D0-8417-9860E2E435D7}">
      <dgm:prSet/>
      <dgm:spPr/>
      <dgm:t>
        <a:bodyPr/>
        <a:lstStyle/>
        <a:p>
          <a:r>
            <a:rPr lang="en-US" dirty="0"/>
            <a:t>Activation = ↑ inflammatory cytokine IL-6</a:t>
          </a:r>
        </a:p>
      </dgm:t>
    </dgm:pt>
    <dgm:pt modelId="{5F93E9FA-9316-4F61-AA8D-22D2F6CFBA6B}" type="parTrans" cxnId="{1B4CA35F-9759-49C4-9D23-436C97305A3F}">
      <dgm:prSet/>
      <dgm:spPr/>
      <dgm:t>
        <a:bodyPr/>
        <a:lstStyle/>
        <a:p>
          <a:endParaRPr lang="en-US"/>
        </a:p>
      </dgm:t>
    </dgm:pt>
    <dgm:pt modelId="{740B6157-888F-4B65-AC69-11AF23EF637C}" type="sibTrans" cxnId="{1B4CA35F-9759-49C4-9D23-436C97305A3F}">
      <dgm:prSet/>
      <dgm:spPr/>
      <dgm:t>
        <a:bodyPr/>
        <a:lstStyle/>
        <a:p>
          <a:endParaRPr lang="en-US"/>
        </a:p>
      </dgm:t>
    </dgm:pt>
    <dgm:pt modelId="{8C03F70F-7725-4C65-A2E7-D3C4DBBDC450}">
      <dgm:prSet/>
      <dgm:spPr/>
      <dgm:t>
        <a:bodyPr/>
        <a:lstStyle/>
        <a:p>
          <a:r>
            <a:rPr lang="en-US"/>
            <a:t>Inhibition = ↓IL-6</a:t>
          </a:r>
        </a:p>
      </dgm:t>
    </dgm:pt>
    <dgm:pt modelId="{89C66644-5AB0-48E5-982B-164DDCE03D5C}" type="parTrans" cxnId="{081B1026-5E99-4489-A4F6-D848418C3E90}">
      <dgm:prSet/>
      <dgm:spPr/>
      <dgm:t>
        <a:bodyPr/>
        <a:lstStyle/>
        <a:p>
          <a:endParaRPr lang="en-US"/>
        </a:p>
      </dgm:t>
    </dgm:pt>
    <dgm:pt modelId="{6E44BAE0-991E-48E0-A1DC-0B1B6DEA9DA7}" type="sibTrans" cxnId="{081B1026-5E99-4489-A4F6-D848418C3E90}">
      <dgm:prSet/>
      <dgm:spPr/>
      <dgm:t>
        <a:bodyPr/>
        <a:lstStyle/>
        <a:p>
          <a:endParaRPr lang="en-US"/>
        </a:p>
      </dgm:t>
    </dgm:pt>
    <dgm:pt modelId="{3EDB8CBA-64B4-7047-A319-04F396C91F67}" type="pres">
      <dgm:prSet presAssocID="{581611A1-D563-4F47-948C-81310DD357B3}" presName="linear" presStyleCnt="0">
        <dgm:presLayoutVars>
          <dgm:animLvl val="lvl"/>
          <dgm:resizeHandles val="exact"/>
        </dgm:presLayoutVars>
      </dgm:prSet>
      <dgm:spPr/>
    </dgm:pt>
    <dgm:pt modelId="{135CCC2D-C98F-A349-8AAA-404B3F847300}" type="pres">
      <dgm:prSet presAssocID="{3CBADFF6-A400-4852-9A73-D6B91F8B4A26}" presName="parentText" presStyleLbl="node1" presStyleIdx="0" presStyleCnt="2">
        <dgm:presLayoutVars>
          <dgm:chMax val="0"/>
          <dgm:bulletEnabled val="1"/>
        </dgm:presLayoutVars>
      </dgm:prSet>
      <dgm:spPr/>
    </dgm:pt>
    <dgm:pt modelId="{E1847648-48BE-AB42-9CC1-5B42F3F26B8B}" type="pres">
      <dgm:prSet presAssocID="{3CBADFF6-A400-4852-9A73-D6B91F8B4A26}" presName="childText" presStyleLbl="revTx" presStyleIdx="0" presStyleCnt="2">
        <dgm:presLayoutVars>
          <dgm:bulletEnabled val="1"/>
        </dgm:presLayoutVars>
      </dgm:prSet>
      <dgm:spPr/>
    </dgm:pt>
    <dgm:pt modelId="{E9F0849D-C4D3-F94E-8560-EA2FDF4FED08}" type="pres">
      <dgm:prSet presAssocID="{0949AA7B-967D-42BC-B2FA-DAC900A0DB1B}" presName="parentText" presStyleLbl="node1" presStyleIdx="1" presStyleCnt="2">
        <dgm:presLayoutVars>
          <dgm:chMax val="0"/>
          <dgm:bulletEnabled val="1"/>
        </dgm:presLayoutVars>
      </dgm:prSet>
      <dgm:spPr/>
    </dgm:pt>
    <dgm:pt modelId="{453C4D29-C78D-9A43-A507-A1D7846DBFB9}" type="pres">
      <dgm:prSet presAssocID="{0949AA7B-967D-42BC-B2FA-DAC900A0DB1B}" presName="childText" presStyleLbl="revTx" presStyleIdx="1" presStyleCnt="2">
        <dgm:presLayoutVars>
          <dgm:bulletEnabled val="1"/>
        </dgm:presLayoutVars>
      </dgm:prSet>
      <dgm:spPr/>
    </dgm:pt>
  </dgm:ptLst>
  <dgm:cxnLst>
    <dgm:cxn modelId="{E6726E02-055D-4CEA-ADE4-B16D68E442C9}" srcId="{3CBADFF6-A400-4852-9A73-D6B91F8B4A26}" destId="{239913FE-BA12-44A6-A02E-4B6CA83F2E16}" srcOrd="1" destOrd="0" parTransId="{6DAE0BFC-F926-4EFD-815D-A1398B36DE24}" sibTransId="{AA7318E2-DA43-4709-9407-4A046ACD8BCD}"/>
    <dgm:cxn modelId="{079CF614-F616-6749-8533-A5CFE334F356}" type="presOf" srcId="{581611A1-D563-4F47-948C-81310DD357B3}" destId="{3EDB8CBA-64B4-7047-A319-04F396C91F67}" srcOrd="0" destOrd="0" presId="urn:microsoft.com/office/officeart/2005/8/layout/vList2"/>
    <dgm:cxn modelId="{E4369618-294E-4576-8AE4-4AC403A7E7C0}" srcId="{581611A1-D563-4F47-948C-81310DD357B3}" destId="{3CBADFF6-A400-4852-9A73-D6B91F8B4A26}" srcOrd="0" destOrd="0" parTransId="{3A46CA21-9084-4ABA-ADFC-0EB5780A2331}" sibTransId="{4F287657-E055-49E6-9558-3A9EF2CE5F36}"/>
    <dgm:cxn modelId="{081B1026-5E99-4489-A4F6-D848418C3E90}" srcId="{0949AA7B-967D-42BC-B2FA-DAC900A0DB1B}" destId="{8C03F70F-7725-4C65-A2E7-D3C4DBBDC450}" srcOrd="1" destOrd="0" parTransId="{89C66644-5AB0-48E5-982B-164DDCE03D5C}" sibTransId="{6E44BAE0-991E-48E0-A1DC-0B1B6DEA9DA7}"/>
    <dgm:cxn modelId="{FE4A6429-F9FF-DB45-B4A5-F3D3A72F1293}" type="presOf" srcId="{8C03F70F-7725-4C65-A2E7-D3C4DBBDC450}" destId="{453C4D29-C78D-9A43-A507-A1D7846DBFB9}" srcOrd="0" destOrd="1" presId="urn:microsoft.com/office/officeart/2005/8/layout/vList2"/>
    <dgm:cxn modelId="{28427731-9530-4D99-8BA7-C59362E906FC}" srcId="{581611A1-D563-4F47-948C-81310DD357B3}" destId="{0949AA7B-967D-42BC-B2FA-DAC900A0DB1B}" srcOrd="1" destOrd="0" parTransId="{D8B85979-A6EF-4823-9F1D-A91FF42BC95B}" sibTransId="{5F276B91-F12D-4D89-A1DD-EB07867FC618}"/>
    <dgm:cxn modelId="{B77E9032-67B3-1F4D-B8A6-5D6A57EDE08D}" type="presOf" srcId="{3CBADFF6-A400-4852-9A73-D6B91F8B4A26}" destId="{135CCC2D-C98F-A349-8AAA-404B3F847300}" srcOrd="0" destOrd="0" presId="urn:microsoft.com/office/officeart/2005/8/layout/vList2"/>
    <dgm:cxn modelId="{1B4CA35F-9759-49C4-9D23-436C97305A3F}" srcId="{0949AA7B-967D-42BC-B2FA-DAC900A0DB1B}" destId="{040E9363-C9F6-49D0-8417-9860E2E435D7}" srcOrd="0" destOrd="0" parTransId="{5F93E9FA-9316-4F61-AA8D-22D2F6CFBA6B}" sibTransId="{740B6157-888F-4B65-AC69-11AF23EF637C}"/>
    <dgm:cxn modelId="{FE73DC65-8A46-8145-8430-9A720B2BAFD7}" type="presOf" srcId="{040E9363-C9F6-49D0-8417-9860E2E435D7}" destId="{453C4D29-C78D-9A43-A507-A1D7846DBFB9}" srcOrd="0" destOrd="0" presId="urn:microsoft.com/office/officeart/2005/8/layout/vList2"/>
    <dgm:cxn modelId="{6221F085-4082-4116-89B7-DCC4D1A39783}" srcId="{3CBADFF6-A400-4852-9A73-D6B91F8B4A26}" destId="{A18732C3-7524-47FB-B2DE-465102546B8B}" srcOrd="0" destOrd="0" parTransId="{ECB4715F-0CE9-4C3F-8568-CF27F88EF89D}" sibTransId="{C6A14EA3-FBE7-49D9-AA8C-348D51D35B4A}"/>
    <dgm:cxn modelId="{803C4A8F-B576-0F49-809B-37CD0C09F830}" type="presOf" srcId="{A18732C3-7524-47FB-B2DE-465102546B8B}" destId="{E1847648-48BE-AB42-9CC1-5B42F3F26B8B}" srcOrd="0" destOrd="0" presId="urn:microsoft.com/office/officeart/2005/8/layout/vList2"/>
    <dgm:cxn modelId="{11876B97-9C56-BF45-BA12-41586193C24E}" type="presOf" srcId="{0949AA7B-967D-42BC-B2FA-DAC900A0DB1B}" destId="{E9F0849D-C4D3-F94E-8560-EA2FDF4FED08}" srcOrd="0" destOrd="0" presId="urn:microsoft.com/office/officeart/2005/8/layout/vList2"/>
    <dgm:cxn modelId="{3C8E6CC5-EDA1-534E-85CD-A7C23DA6D269}" type="presOf" srcId="{239913FE-BA12-44A6-A02E-4B6CA83F2E16}" destId="{E1847648-48BE-AB42-9CC1-5B42F3F26B8B}" srcOrd="0" destOrd="1" presId="urn:microsoft.com/office/officeart/2005/8/layout/vList2"/>
    <dgm:cxn modelId="{3F09F72A-5429-7140-9858-86C8D5FEBCC6}" type="presParOf" srcId="{3EDB8CBA-64B4-7047-A319-04F396C91F67}" destId="{135CCC2D-C98F-A349-8AAA-404B3F847300}" srcOrd="0" destOrd="0" presId="urn:microsoft.com/office/officeart/2005/8/layout/vList2"/>
    <dgm:cxn modelId="{D5358F77-4843-BC43-8E24-D3B24FB258A1}" type="presParOf" srcId="{3EDB8CBA-64B4-7047-A319-04F396C91F67}" destId="{E1847648-48BE-AB42-9CC1-5B42F3F26B8B}" srcOrd="1" destOrd="0" presId="urn:microsoft.com/office/officeart/2005/8/layout/vList2"/>
    <dgm:cxn modelId="{567D5E20-F989-F74E-ABB7-72906638C868}" type="presParOf" srcId="{3EDB8CBA-64B4-7047-A319-04F396C91F67}" destId="{E9F0849D-C4D3-F94E-8560-EA2FDF4FED08}" srcOrd="2" destOrd="0" presId="urn:microsoft.com/office/officeart/2005/8/layout/vList2"/>
    <dgm:cxn modelId="{DCEAC523-43DF-E642-B9A9-BF7477A9F696}" type="presParOf" srcId="{3EDB8CBA-64B4-7047-A319-04F396C91F67}" destId="{453C4D29-C78D-9A43-A507-A1D7846DBFB9}"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524E92D-ABBE-4099-97E8-4CDC94EB99C2}"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F2D304F-ED45-4661-9B7F-1FE4D3DED6C0}">
      <dgm:prSet/>
      <dgm:spPr/>
      <dgm:t>
        <a:bodyPr/>
        <a:lstStyle/>
        <a:p>
          <a:pPr>
            <a:lnSpc>
              <a:spcPct val="100000"/>
            </a:lnSpc>
          </a:pPr>
          <a:r>
            <a:rPr lang="en-US"/>
            <a:t>Meditation</a:t>
          </a:r>
        </a:p>
      </dgm:t>
    </dgm:pt>
    <dgm:pt modelId="{66EC71CB-C6E6-440C-A368-C38ECB6627EC}" type="parTrans" cxnId="{43C3A767-6E8E-4B68-91E3-420C27BB12C1}">
      <dgm:prSet/>
      <dgm:spPr/>
      <dgm:t>
        <a:bodyPr/>
        <a:lstStyle/>
        <a:p>
          <a:endParaRPr lang="en-US"/>
        </a:p>
      </dgm:t>
    </dgm:pt>
    <dgm:pt modelId="{01ACED21-A120-4128-AFCC-B650AB6DF864}" type="sibTrans" cxnId="{43C3A767-6E8E-4B68-91E3-420C27BB12C1}">
      <dgm:prSet/>
      <dgm:spPr/>
      <dgm:t>
        <a:bodyPr/>
        <a:lstStyle/>
        <a:p>
          <a:pPr>
            <a:lnSpc>
              <a:spcPct val="100000"/>
            </a:lnSpc>
          </a:pPr>
          <a:endParaRPr lang="en-US"/>
        </a:p>
      </dgm:t>
    </dgm:pt>
    <dgm:pt modelId="{3CCD6D73-7E6A-4D08-A95C-2D4530F596FE}">
      <dgm:prSet/>
      <dgm:spPr/>
      <dgm:t>
        <a:bodyPr/>
        <a:lstStyle/>
        <a:p>
          <a:pPr>
            <a:lnSpc>
              <a:spcPct val="100000"/>
            </a:lnSpc>
          </a:pPr>
          <a:r>
            <a:rPr lang="en-US"/>
            <a:t>Prayer</a:t>
          </a:r>
        </a:p>
      </dgm:t>
    </dgm:pt>
    <dgm:pt modelId="{6464B636-2371-4FD6-AA03-62C39B2792B8}" type="parTrans" cxnId="{EEF28057-67B0-4ACB-BE3D-BE965CD90749}">
      <dgm:prSet/>
      <dgm:spPr/>
      <dgm:t>
        <a:bodyPr/>
        <a:lstStyle/>
        <a:p>
          <a:endParaRPr lang="en-US"/>
        </a:p>
      </dgm:t>
    </dgm:pt>
    <dgm:pt modelId="{B1BB7462-35CC-4284-A873-012698DA06ED}" type="sibTrans" cxnId="{EEF28057-67B0-4ACB-BE3D-BE965CD90749}">
      <dgm:prSet/>
      <dgm:spPr/>
      <dgm:t>
        <a:bodyPr/>
        <a:lstStyle/>
        <a:p>
          <a:pPr>
            <a:lnSpc>
              <a:spcPct val="100000"/>
            </a:lnSpc>
          </a:pPr>
          <a:endParaRPr lang="en-US"/>
        </a:p>
      </dgm:t>
    </dgm:pt>
    <dgm:pt modelId="{21735CB9-4EBE-41E6-B127-ED426C965DEA}">
      <dgm:prSet/>
      <dgm:spPr/>
      <dgm:t>
        <a:bodyPr/>
        <a:lstStyle/>
        <a:p>
          <a:pPr>
            <a:lnSpc>
              <a:spcPct val="100000"/>
            </a:lnSpc>
          </a:pPr>
          <a:r>
            <a:rPr lang="en-US" dirty="0"/>
            <a:t>Sensory deprivation</a:t>
          </a:r>
        </a:p>
      </dgm:t>
    </dgm:pt>
    <dgm:pt modelId="{70812420-9BBE-4E25-ABBB-DC9368453D4C}" type="parTrans" cxnId="{199E8E68-F668-406C-8777-41A72FE57AB6}">
      <dgm:prSet/>
      <dgm:spPr/>
      <dgm:t>
        <a:bodyPr/>
        <a:lstStyle/>
        <a:p>
          <a:endParaRPr lang="en-US"/>
        </a:p>
      </dgm:t>
    </dgm:pt>
    <dgm:pt modelId="{4C39B30A-571B-4A71-BDC2-65F73EE17006}" type="sibTrans" cxnId="{199E8E68-F668-406C-8777-41A72FE57AB6}">
      <dgm:prSet/>
      <dgm:spPr/>
      <dgm:t>
        <a:bodyPr/>
        <a:lstStyle/>
        <a:p>
          <a:pPr>
            <a:lnSpc>
              <a:spcPct val="100000"/>
            </a:lnSpc>
          </a:pPr>
          <a:endParaRPr lang="en-US"/>
        </a:p>
      </dgm:t>
    </dgm:pt>
    <dgm:pt modelId="{AB27490E-B070-4753-B094-B0E68F274C4E}">
      <dgm:prSet/>
      <dgm:spPr/>
      <dgm:t>
        <a:bodyPr/>
        <a:lstStyle/>
        <a:p>
          <a:pPr>
            <a:lnSpc>
              <a:spcPct val="100000"/>
            </a:lnSpc>
          </a:pPr>
          <a:r>
            <a:rPr lang="en-US" dirty="0"/>
            <a:t>Breathing technique</a:t>
          </a:r>
        </a:p>
      </dgm:t>
    </dgm:pt>
    <dgm:pt modelId="{262BA84B-AFF4-493D-9D99-7D174052A3D4}" type="parTrans" cxnId="{EC948FCB-BE04-40C2-9D35-A680E883326A}">
      <dgm:prSet/>
      <dgm:spPr/>
      <dgm:t>
        <a:bodyPr/>
        <a:lstStyle/>
        <a:p>
          <a:endParaRPr lang="en-US"/>
        </a:p>
      </dgm:t>
    </dgm:pt>
    <dgm:pt modelId="{4DB01C85-C354-4B35-930E-7A816E7451F1}" type="sibTrans" cxnId="{EC948FCB-BE04-40C2-9D35-A680E883326A}">
      <dgm:prSet/>
      <dgm:spPr/>
      <dgm:t>
        <a:bodyPr/>
        <a:lstStyle/>
        <a:p>
          <a:pPr>
            <a:lnSpc>
              <a:spcPct val="100000"/>
            </a:lnSpc>
          </a:pPr>
          <a:endParaRPr lang="en-US"/>
        </a:p>
      </dgm:t>
    </dgm:pt>
    <dgm:pt modelId="{161D06A2-6071-4ED1-B163-B2DCBC7E155A}">
      <dgm:prSet/>
      <dgm:spPr/>
      <dgm:t>
        <a:bodyPr/>
        <a:lstStyle/>
        <a:p>
          <a:pPr>
            <a:lnSpc>
              <a:spcPct val="100000"/>
            </a:lnSpc>
          </a:pPr>
          <a:r>
            <a:rPr lang="en-US" dirty="0"/>
            <a:t>Yoga, hypnotism</a:t>
          </a:r>
        </a:p>
      </dgm:t>
    </dgm:pt>
    <dgm:pt modelId="{6A0D73F7-0A21-45B7-87E9-B3BA710BDF52}" type="parTrans" cxnId="{6055E033-F528-44C6-AEEC-9A2E4810D1AC}">
      <dgm:prSet/>
      <dgm:spPr/>
      <dgm:t>
        <a:bodyPr/>
        <a:lstStyle/>
        <a:p>
          <a:endParaRPr lang="en-US"/>
        </a:p>
      </dgm:t>
    </dgm:pt>
    <dgm:pt modelId="{A179F149-A6F9-4E07-B8BB-FB2EF63CDF12}" type="sibTrans" cxnId="{6055E033-F528-44C6-AEEC-9A2E4810D1AC}">
      <dgm:prSet/>
      <dgm:spPr/>
      <dgm:t>
        <a:bodyPr/>
        <a:lstStyle/>
        <a:p>
          <a:pPr>
            <a:lnSpc>
              <a:spcPct val="100000"/>
            </a:lnSpc>
          </a:pPr>
          <a:endParaRPr lang="en-US"/>
        </a:p>
      </dgm:t>
    </dgm:pt>
    <dgm:pt modelId="{E79E0E71-1E54-49B1-BC4D-947C7400A2E4}">
      <dgm:prSet/>
      <dgm:spPr/>
      <dgm:t>
        <a:bodyPr/>
        <a:lstStyle/>
        <a:p>
          <a:pPr>
            <a:lnSpc>
              <a:spcPct val="100000"/>
            </a:lnSpc>
          </a:pPr>
          <a:r>
            <a:rPr lang="en-US"/>
            <a:t>Chanting</a:t>
          </a:r>
        </a:p>
      </dgm:t>
    </dgm:pt>
    <dgm:pt modelId="{C082D646-0558-414F-939C-3DB9AD4C80DA}" type="parTrans" cxnId="{CDA3778C-3808-48E6-885D-E6C703F567CA}">
      <dgm:prSet/>
      <dgm:spPr/>
      <dgm:t>
        <a:bodyPr/>
        <a:lstStyle/>
        <a:p>
          <a:endParaRPr lang="en-US"/>
        </a:p>
      </dgm:t>
    </dgm:pt>
    <dgm:pt modelId="{2A589261-BF53-436A-B8FC-2058D4509D62}" type="sibTrans" cxnId="{CDA3778C-3808-48E6-885D-E6C703F567CA}">
      <dgm:prSet/>
      <dgm:spPr/>
      <dgm:t>
        <a:bodyPr/>
        <a:lstStyle/>
        <a:p>
          <a:pPr>
            <a:lnSpc>
              <a:spcPct val="100000"/>
            </a:lnSpc>
          </a:pPr>
          <a:endParaRPr lang="en-US"/>
        </a:p>
      </dgm:t>
    </dgm:pt>
    <dgm:pt modelId="{17D8850B-A85D-4DA3-B687-0953C5111099}">
      <dgm:prSet/>
      <dgm:spPr/>
      <dgm:t>
        <a:bodyPr/>
        <a:lstStyle/>
        <a:p>
          <a:pPr>
            <a:lnSpc>
              <a:spcPct val="100000"/>
            </a:lnSpc>
          </a:pPr>
          <a:r>
            <a:rPr lang="en-US" dirty="0"/>
            <a:t>Rituals</a:t>
          </a:r>
        </a:p>
      </dgm:t>
    </dgm:pt>
    <dgm:pt modelId="{C370C51B-7C0C-4C8A-82CF-3020FBF098F7}" type="parTrans" cxnId="{212A79BA-FF39-4801-B1DA-E787A9DA7632}">
      <dgm:prSet/>
      <dgm:spPr/>
      <dgm:t>
        <a:bodyPr/>
        <a:lstStyle/>
        <a:p>
          <a:endParaRPr lang="en-US"/>
        </a:p>
      </dgm:t>
    </dgm:pt>
    <dgm:pt modelId="{628323D0-143D-44AA-8B13-780E88946744}" type="sibTrans" cxnId="{212A79BA-FF39-4801-B1DA-E787A9DA7632}">
      <dgm:prSet/>
      <dgm:spPr/>
      <dgm:t>
        <a:bodyPr/>
        <a:lstStyle/>
        <a:p>
          <a:endParaRPr lang="en-US"/>
        </a:p>
      </dgm:t>
    </dgm:pt>
    <dgm:pt modelId="{B63EB8ED-E86D-4483-BE5D-25E42A58A176}" type="pres">
      <dgm:prSet presAssocID="{3524E92D-ABBE-4099-97E8-4CDC94EB99C2}" presName="root" presStyleCnt="0">
        <dgm:presLayoutVars>
          <dgm:dir/>
          <dgm:resizeHandles val="exact"/>
        </dgm:presLayoutVars>
      </dgm:prSet>
      <dgm:spPr/>
    </dgm:pt>
    <dgm:pt modelId="{7F90FDEB-F739-4005-8418-FBC7989293F2}" type="pres">
      <dgm:prSet presAssocID="{3524E92D-ABBE-4099-97E8-4CDC94EB99C2}" presName="container" presStyleCnt="0">
        <dgm:presLayoutVars>
          <dgm:dir/>
          <dgm:resizeHandles val="exact"/>
        </dgm:presLayoutVars>
      </dgm:prSet>
      <dgm:spPr/>
    </dgm:pt>
    <dgm:pt modelId="{21741E03-0F55-46E5-92D3-ED6B58BD6767}" type="pres">
      <dgm:prSet presAssocID="{1F2D304F-ED45-4661-9B7F-1FE4D3DED6C0}" presName="compNode" presStyleCnt="0"/>
      <dgm:spPr/>
    </dgm:pt>
    <dgm:pt modelId="{F8B6CA62-BC58-40E1-A177-FD30ED5E922F}" type="pres">
      <dgm:prSet presAssocID="{1F2D304F-ED45-4661-9B7F-1FE4D3DED6C0}" presName="iconBgRect" presStyleLbl="bgShp" presStyleIdx="0" presStyleCnt="7"/>
      <dgm:spPr/>
    </dgm:pt>
    <dgm:pt modelId="{6E1B24A8-ED2E-4981-8762-177B271F50D5}" type="pres">
      <dgm:prSet presAssocID="{1F2D304F-ED45-4661-9B7F-1FE4D3DED6C0}"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a:ext>
      </dgm:extLst>
    </dgm:pt>
    <dgm:pt modelId="{72A0B0BA-ACB7-47CD-8F4A-91746692593E}" type="pres">
      <dgm:prSet presAssocID="{1F2D304F-ED45-4661-9B7F-1FE4D3DED6C0}" presName="spaceRect" presStyleCnt="0"/>
      <dgm:spPr/>
    </dgm:pt>
    <dgm:pt modelId="{8468622F-91D5-4827-A775-4DAF38B5782F}" type="pres">
      <dgm:prSet presAssocID="{1F2D304F-ED45-4661-9B7F-1FE4D3DED6C0}" presName="textRect" presStyleLbl="revTx" presStyleIdx="0" presStyleCnt="7">
        <dgm:presLayoutVars>
          <dgm:chMax val="1"/>
          <dgm:chPref val="1"/>
        </dgm:presLayoutVars>
      </dgm:prSet>
      <dgm:spPr/>
    </dgm:pt>
    <dgm:pt modelId="{761FEAB8-0A00-468A-85C8-911C895E043B}" type="pres">
      <dgm:prSet presAssocID="{01ACED21-A120-4128-AFCC-B650AB6DF864}" presName="sibTrans" presStyleLbl="sibTrans2D1" presStyleIdx="0" presStyleCnt="0"/>
      <dgm:spPr/>
    </dgm:pt>
    <dgm:pt modelId="{9D2BDB42-4A5B-4403-9605-297EF6EA64D1}" type="pres">
      <dgm:prSet presAssocID="{3CCD6D73-7E6A-4D08-A95C-2D4530F596FE}" presName="compNode" presStyleCnt="0"/>
      <dgm:spPr/>
    </dgm:pt>
    <dgm:pt modelId="{5CD27EE4-0B12-4BBB-A49A-76357386B9AD}" type="pres">
      <dgm:prSet presAssocID="{3CCD6D73-7E6A-4D08-A95C-2D4530F596FE}" presName="iconBgRect" presStyleLbl="bgShp" presStyleIdx="1" presStyleCnt="7"/>
      <dgm:spPr/>
    </dgm:pt>
    <dgm:pt modelId="{529A0D43-63AA-486D-B267-FFBFCF764479}" type="pres">
      <dgm:prSet presAssocID="{3CCD6D73-7E6A-4D08-A95C-2D4530F596FE}"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ndle"/>
        </a:ext>
      </dgm:extLst>
    </dgm:pt>
    <dgm:pt modelId="{73C12E1C-DC24-4066-8438-27794C580CEE}" type="pres">
      <dgm:prSet presAssocID="{3CCD6D73-7E6A-4D08-A95C-2D4530F596FE}" presName="spaceRect" presStyleCnt="0"/>
      <dgm:spPr/>
    </dgm:pt>
    <dgm:pt modelId="{701FEB02-3638-458C-84A1-E100AF0EE68E}" type="pres">
      <dgm:prSet presAssocID="{3CCD6D73-7E6A-4D08-A95C-2D4530F596FE}" presName="textRect" presStyleLbl="revTx" presStyleIdx="1" presStyleCnt="7">
        <dgm:presLayoutVars>
          <dgm:chMax val="1"/>
          <dgm:chPref val="1"/>
        </dgm:presLayoutVars>
      </dgm:prSet>
      <dgm:spPr/>
    </dgm:pt>
    <dgm:pt modelId="{8A2E3759-B10F-4E0E-9F40-9B6C96A3BF7A}" type="pres">
      <dgm:prSet presAssocID="{B1BB7462-35CC-4284-A873-012698DA06ED}" presName="sibTrans" presStyleLbl="sibTrans2D1" presStyleIdx="0" presStyleCnt="0"/>
      <dgm:spPr/>
    </dgm:pt>
    <dgm:pt modelId="{E9B9685A-06CE-4090-9826-D6B15DC0FA77}" type="pres">
      <dgm:prSet presAssocID="{21735CB9-4EBE-41E6-B127-ED426C965DEA}" presName="compNode" presStyleCnt="0"/>
      <dgm:spPr/>
    </dgm:pt>
    <dgm:pt modelId="{E7B8525B-8C2C-4064-BB71-DA6FA3763F38}" type="pres">
      <dgm:prSet presAssocID="{21735CB9-4EBE-41E6-B127-ED426C965DEA}" presName="iconBgRect" presStyleLbl="bgShp" presStyleIdx="2" presStyleCnt="7"/>
      <dgm:spPr/>
    </dgm:pt>
    <dgm:pt modelId="{AB67CC9A-B255-4095-8C27-41AA8742151E}" type="pres">
      <dgm:prSet presAssocID="{21735CB9-4EBE-41E6-B127-ED426C965DEA}"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ye"/>
        </a:ext>
      </dgm:extLst>
    </dgm:pt>
    <dgm:pt modelId="{CC2184A7-37FB-4CCA-84DA-C3E80664651D}" type="pres">
      <dgm:prSet presAssocID="{21735CB9-4EBE-41E6-B127-ED426C965DEA}" presName="spaceRect" presStyleCnt="0"/>
      <dgm:spPr/>
    </dgm:pt>
    <dgm:pt modelId="{D7C9E7B9-345E-4599-9411-AFE2E451FFBD}" type="pres">
      <dgm:prSet presAssocID="{21735CB9-4EBE-41E6-B127-ED426C965DEA}" presName="textRect" presStyleLbl="revTx" presStyleIdx="2" presStyleCnt="7">
        <dgm:presLayoutVars>
          <dgm:chMax val="1"/>
          <dgm:chPref val="1"/>
        </dgm:presLayoutVars>
      </dgm:prSet>
      <dgm:spPr/>
    </dgm:pt>
    <dgm:pt modelId="{58EE4823-0683-41CF-BB19-388A6A4FF176}" type="pres">
      <dgm:prSet presAssocID="{4C39B30A-571B-4A71-BDC2-65F73EE17006}" presName="sibTrans" presStyleLbl="sibTrans2D1" presStyleIdx="0" presStyleCnt="0"/>
      <dgm:spPr/>
    </dgm:pt>
    <dgm:pt modelId="{D3A0CE3D-AE65-43E0-AF1B-3B7D41A5DAEF}" type="pres">
      <dgm:prSet presAssocID="{AB27490E-B070-4753-B094-B0E68F274C4E}" presName="compNode" presStyleCnt="0"/>
      <dgm:spPr/>
    </dgm:pt>
    <dgm:pt modelId="{234EC4F7-CDB8-4D5B-89C9-ECCE35469AC7}" type="pres">
      <dgm:prSet presAssocID="{AB27490E-B070-4753-B094-B0E68F274C4E}" presName="iconBgRect" presStyleLbl="bgShp" presStyleIdx="3" presStyleCnt="7"/>
      <dgm:spPr/>
    </dgm:pt>
    <dgm:pt modelId="{FC2EA853-E079-4E31-8BE1-50FEA1DAA4E4}" type="pres">
      <dgm:prSet presAssocID="{AB27490E-B070-4753-B094-B0E68F274C4E}"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n in head"/>
        </a:ext>
      </dgm:extLst>
    </dgm:pt>
    <dgm:pt modelId="{A244A773-E0D5-472E-95E8-4F45574B9B00}" type="pres">
      <dgm:prSet presAssocID="{AB27490E-B070-4753-B094-B0E68F274C4E}" presName="spaceRect" presStyleCnt="0"/>
      <dgm:spPr/>
    </dgm:pt>
    <dgm:pt modelId="{88725283-FEFE-48AC-B644-DC67E22B5A29}" type="pres">
      <dgm:prSet presAssocID="{AB27490E-B070-4753-B094-B0E68F274C4E}" presName="textRect" presStyleLbl="revTx" presStyleIdx="3" presStyleCnt="7">
        <dgm:presLayoutVars>
          <dgm:chMax val="1"/>
          <dgm:chPref val="1"/>
        </dgm:presLayoutVars>
      </dgm:prSet>
      <dgm:spPr/>
    </dgm:pt>
    <dgm:pt modelId="{5D91EE1F-D5B7-4F67-BC5E-4FEF141E518A}" type="pres">
      <dgm:prSet presAssocID="{4DB01C85-C354-4B35-930E-7A816E7451F1}" presName="sibTrans" presStyleLbl="sibTrans2D1" presStyleIdx="0" presStyleCnt="0"/>
      <dgm:spPr/>
    </dgm:pt>
    <dgm:pt modelId="{E860B9F4-AEF4-4637-ABEE-2EF2323744F1}" type="pres">
      <dgm:prSet presAssocID="{161D06A2-6071-4ED1-B163-B2DCBC7E155A}" presName="compNode" presStyleCnt="0"/>
      <dgm:spPr/>
    </dgm:pt>
    <dgm:pt modelId="{037D7B3D-AE16-4DC6-8815-67C23184B446}" type="pres">
      <dgm:prSet presAssocID="{161D06A2-6071-4ED1-B163-B2DCBC7E155A}" presName="iconBgRect" presStyleLbl="bgShp" presStyleIdx="4" presStyleCnt="7"/>
      <dgm:spPr/>
    </dgm:pt>
    <dgm:pt modelId="{BB196C56-65EC-42CF-B3AB-5CA736514D9C}" type="pres">
      <dgm:prSet presAssocID="{161D06A2-6071-4ED1-B163-B2DCBC7E155A}" presName="iconRect" presStyleLbl="node1" presStyleIdx="4"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ndle"/>
        </a:ext>
      </dgm:extLst>
    </dgm:pt>
    <dgm:pt modelId="{397E1F4F-6E5E-415D-BC2A-57066464CAE7}" type="pres">
      <dgm:prSet presAssocID="{161D06A2-6071-4ED1-B163-B2DCBC7E155A}" presName="spaceRect" presStyleCnt="0"/>
      <dgm:spPr/>
    </dgm:pt>
    <dgm:pt modelId="{05A7010B-9B20-4482-B124-BC927A7B3C85}" type="pres">
      <dgm:prSet presAssocID="{161D06A2-6071-4ED1-B163-B2DCBC7E155A}" presName="textRect" presStyleLbl="revTx" presStyleIdx="4" presStyleCnt="7">
        <dgm:presLayoutVars>
          <dgm:chMax val="1"/>
          <dgm:chPref val="1"/>
        </dgm:presLayoutVars>
      </dgm:prSet>
      <dgm:spPr/>
    </dgm:pt>
    <dgm:pt modelId="{1FE527AF-5DA9-466D-9774-20CC3037DE51}" type="pres">
      <dgm:prSet presAssocID="{A179F149-A6F9-4E07-B8BB-FB2EF63CDF12}" presName="sibTrans" presStyleLbl="sibTrans2D1" presStyleIdx="0" presStyleCnt="0"/>
      <dgm:spPr/>
    </dgm:pt>
    <dgm:pt modelId="{D5E9EF96-F739-4415-B918-17005EDF6072}" type="pres">
      <dgm:prSet presAssocID="{E79E0E71-1E54-49B1-BC4D-947C7400A2E4}" presName="compNode" presStyleCnt="0"/>
      <dgm:spPr/>
    </dgm:pt>
    <dgm:pt modelId="{21EC192B-17A8-4022-A7E8-680A32A5712D}" type="pres">
      <dgm:prSet presAssocID="{E79E0E71-1E54-49B1-BC4D-947C7400A2E4}" presName="iconBgRect" presStyleLbl="bgShp" presStyleIdx="5" presStyleCnt="7"/>
      <dgm:spPr/>
    </dgm:pt>
    <dgm:pt modelId="{E36B93A6-CE95-4B22-AB42-8415924E6271}" type="pres">
      <dgm:prSet presAssocID="{E79E0E71-1E54-49B1-BC4D-947C7400A2E4}" presName="iconRect" presStyleLbl="node1" presStyleIdx="5"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lapping Hands"/>
        </a:ext>
      </dgm:extLst>
    </dgm:pt>
    <dgm:pt modelId="{5AA6CDF7-CCBA-45F0-A395-A7B709B1D1B5}" type="pres">
      <dgm:prSet presAssocID="{E79E0E71-1E54-49B1-BC4D-947C7400A2E4}" presName="spaceRect" presStyleCnt="0"/>
      <dgm:spPr/>
    </dgm:pt>
    <dgm:pt modelId="{90F8ED77-7E39-48E9-A96C-4A49A1E6A475}" type="pres">
      <dgm:prSet presAssocID="{E79E0E71-1E54-49B1-BC4D-947C7400A2E4}" presName="textRect" presStyleLbl="revTx" presStyleIdx="5" presStyleCnt="7">
        <dgm:presLayoutVars>
          <dgm:chMax val="1"/>
          <dgm:chPref val="1"/>
        </dgm:presLayoutVars>
      </dgm:prSet>
      <dgm:spPr/>
    </dgm:pt>
    <dgm:pt modelId="{B0CAAF6D-E707-4A24-BC64-A59156C8B083}" type="pres">
      <dgm:prSet presAssocID="{2A589261-BF53-436A-B8FC-2058D4509D62}" presName="sibTrans" presStyleLbl="sibTrans2D1" presStyleIdx="0" presStyleCnt="0"/>
      <dgm:spPr/>
    </dgm:pt>
    <dgm:pt modelId="{95E7BB60-CDE3-4720-BA49-FC8F67A26E1D}" type="pres">
      <dgm:prSet presAssocID="{17D8850B-A85D-4DA3-B687-0953C5111099}" presName="compNode" presStyleCnt="0"/>
      <dgm:spPr/>
    </dgm:pt>
    <dgm:pt modelId="{6EEC85CA-0028-452B-8B01-33E8DFDD8970}" type="pres">
      <dgm:prSet presAssocID="{17D8850B-A85D-4DA3-B687-0953C5111099}" presName="iconBgRect" presStyleLbl="bgShp" presStyleIdx="6" presStyleCnt="7"/>
      <dgm:spPr/>
    </dgm:pt>
    <dgm:pt modelId="{C0F42290-E508-4239-91FA-0A0F602542D9}" type="pres">
      <dgm:prSet presAssocID="{17D8850B-A85D-4DA3-B687-0953C5111099}" presName="iconRect" presStyleLbl="node1" presStyleIdx="6"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ance Steps"/>
        </a:ext>
      </dgm:extLst>
    </dgm:pt>
    <dgm:pt modelId="{DFF95F2E-71FC-4976-AD20-7117541DCEEB}" type="pres">
      <dgm:prSet presAssocID="{17D8850B-A85D-4DA3-B687-0953C5111099}" presName="spaceRect" presStyleCnt="0"/>
      <dgm:spPr/>
    </dgm:pt>
    <dgm:pt modelId="{DF5C0914-D0A0-48CF-A1CD-E4EF07CF4F6D}" type="pres">
      <dgm:prSet presAssocID="{17D8850B-A85D-4DA3-B687-0953C5111099}" presName="textRect" presStyleLbl="revTx" presStyleIdx="6" presStyleCnt="7">
        <dgm:presLayoutVars>
          <dgm:chMax val="1"/>
          <dgm:chPref val="1"/>
        </dgm:presLayoutVars>
      </dgm:prSet>
      <dgm:spPr/>
    </dgm:pt>
  </dgm:ptLst>
  <dgm:cxnLst>
    <dgm:cxn modelId="{40E1BF1A-758C-504A-AB79-CFDFCA1CCE53}" type="presOf" srcId="{3524E92D-ABBE-4099-97E8-4CDC94EB99C2}" destId="{B63EB8ED-E86D-4483-BE5D-25E42A58A176}" srcOrd="0" destOrd="0" presId="urn:microsoft.com/office/officeart/2018/2/layout/IconCircleList"/>
    <dgm:cxn modelId="{9BB3F91C-FA28-E448-A4E0-5CD2433BFBAB}" type="presOf" srcId="{E79E0E71-1E54-49B1-BC4D-947C7400A2E4}" destId="{90F8ED77-7E39-48E9-A96C-4A49A1E6A475}" srcOrd="0" destOrd="0" presId="urn:microsoft.com/office/officeart/2018/2/layout/IconCircleList"/>
    <dgm:cxn modelId="{05DA6427-9FF3-9547-B0A0-ADD3DA28DF00}" type="presOf" srcId="{3CCD6D73-7E6A-4D08-A95C-2D4530F596FE}" destId="{701FEB02-3638-458C-84A1-E100AF0EE68E}" srcOrd="0" destOrd="0" presId="urn:microsoft.com/office/officeart/2018/2/layout/IconCircleList"/>
    <dgm:cxn modelId="{45FC512D-6141-8E41-BD61-6E7A2A726C82}" type="presOf" srcId="{2A589261-BF53-436A-B8FC-2058D4509D62}" destId="{B0CAAF6D-E707-4A24-BC64-A59156C8B083}" srcOrd="0" destOrd="0" presId="urn:microsoft.com/office/officeart/2018/2/layout/IconCircleList"/>
    <dgm:cxn modelId="{6055E033-F528-44C6-AEEC-9A2E4810D1AC}" srcId="{3524E92D-ABBE-4099-97E8-4CDC94EB99C2}" destId="{161D06A2-6071-4ED1-B163-B2DCBC7E155A}" srcOrd="4" destOrd="0" parTransId="{6A0D73F7-0A21-45B7-87E9-B3BA710BDF52}" sibTransId="{A179F149-A6F9-4E07-B8BB-FB2EF63CDF12}"/>
    <dgm:cxn modelId="{761ECB5F-4DD0-CB49-9D0E-1D40B30A0B4A}" type="presOf" srcId="{21735CB9-4EBE-41E6-B127-ED426C965DEA}" destId="{D7C9E7B9-345E-4599-9411-AFE2E451FFBD}" srcOrd="0" destOrd="0" presId="urn:microsoft.com/office/officeart/2018/2/layout/IconCircleList"/>
    <dgm:cxn modelId="{BFD50664-524A-3346-9060-187846396A11}" type="presOf" srcId="{AB27490E-B070-4753-B094-B0E68F274C4E}" destId="{88725283-FEFE-48AC-B644-DC67E22B5A29}" srcOrd="0" destOrd="0" presId="urn:microsoft.com/office/officeart/2018/2/layout/IconCircleList"/>
    <dgm:cxn modelId="{43C3A767-6E8E-4B68-91E3-420C27BB12C1}" srcId="{3524E92D-ABBE-4099-97E8-4CDC94EB99C2}" destId="{1F2D304F-ED45-4661-9B7F-1FE4D3DED6C0}" srcOrd="0" destOrd="0" parTransId="{66EC71CB-C6E6-440C-A368-C38ECB6627EC}" sibTransId="{01ACED21-A120-4128-AFCC-B650AB6DF864}"/>
    <dgm:cxn modelId="{199E8E68-F668-406C-8777-41A72FE57AB6}" srcId="{3524E92D-ABBE-4099-97E8-4CDC94EB99C2}" destId="{21735CB9-4EBE-41E6-B127-ED426C965DEA}" srcOrd="2" destOrd="0" parTransId="{70812420-9BBE-4E25-ABBB-DC9368453D4C}" sibTransId="{4C39B30A-571B-4A71-BDC2-65F73EE17006}"/>
    <dgm:cxn modelId="{4A21546E-B1C5-6844-ACB7-8801580762BE}" type="presOf" srcId="{B1BB7462-35CC-4284-A873-012698DA06ED}" destId="{8A2E3759-B10F-4E0E-9F40-9B6C96A3BF7A}" srcOrd="0" destOrd="0" presId="urn:microsoft.com/office/officeart/2018/2/layout/IconCircleList"/>
    <dgm:cxn modelId="{EEF28057-67B0-4ACB-BE3D-BE965CD90749}" srcId="{3524E92D-ABBE-4099-97E8-4CDC94EB99C2}" destId="{3CCD6D73-7E6A-4D08-A95C-2D4530F596FE}" srcOrd="1" destOrd="0" parTransId="{6464B636-2371-4FD6-AA03-62C39B2792B8}" sibTransId="{B1BB7462-35CC-4284-A873-012698DA06ED}"/>
    <dgm:cxn modelId="{0F39488C-9D0F-0444-B933-50D4736D498D}" type="presOf" srcId="{4C39B30A-571B-4A71-BDC2-65F73EE17006}" destId="{58EE4823-0683-41CF-BB19-388A6A4FF176}" srcOrd="0" destOrd="0" presId="urn:microsoft.com/office/officeart/2018/2/layout/IconCircleList"/>
    <dgm:cxn modelId="{CDA3778C-3808-48E6-885D-E6C703F567CA}" srcId="{3524E92D-ABBE-4099-97E8-4CDC94EB99C2}" destId="{E79E0E71-1E54-49B1-BC4D-947C7400A2E4}" srcOrd="5" destOrd="0" parTransId="{C082D646-0558-414F-939C-3DB9AD4C80DA}" sibTransId="{2A589261-BF53-436A-B8FC-2058D4509D62}"/>
    <dgm:cxn modelId="{832C4F9C-3D68-634B-B700-D2C7CEFA60C2}" type="presOf" srcId="{01ACED21-A120-4128-AFCC-B650AB6DF864}" destId="{761FEAB8-0A00-468A-85C8-911C895E043B}" srcOrd="0" destOrd="0" presId="urn:microsoft.com/office/officeart/2018/2/layout/IconCircleList"/>
    <dgm:cxn modelId="{7F7E2FB1-C1C1-0D48-AC34-689619EB0C39}" type="presOf" srcId="{A179F149-A6F9-4E07-B8BB-FB2EF63CDF12}" destId="{1FE527AF-5DA9-466D-9774-20CC3037DE51}" srcOrd="0" destOrd="0" presId="urn:microsoft.com/office/officeart/2018/2/layout/IconCircleList"/>
    <dgm:cxn modelId="{E01CDFB5-5E01-8A45-A48B-13AB86ADB603}" type="presOf" srcId="{161D06A2-6071-4ED1-B163-B2DCBC7E155A}" destId="{05A7010B-9B20-4482-B124-BC927A7B3C85}" srcOrd="0" destOrd="0" presId="urn:microsoft.com/office/officeart/2018/2/layout/IconCircleList"/>
    <dgm:cxn modelId="{212A79BA-FF39-4801-B1DA-E787A9DA7632}" srcId="{3524E92D-ABBE-4099-97E8-4CDC94EB99C2}" destId="{17D8850B-A85D-4DA3-B687-0953C5111099}" srcOrd="6" destOrd="0" parTransId="{C370C51B-7C0C-4C8A-82CF-3020FBF098F7}" sibTransId="{628323D0-143D-44AA-8B13-780E88946744}"/>
    <dgm:cxn modelId="{EC948FCB-BE04-40C2-9D35-A680E883326A}" srcId="{3524E92D-ABBE-4099-97E8-4CDC94EB99C2}" destId="{AB27490E-B070-4753-B094-B0E68F274C4E}" srcOrd="3" destOrd="0" parTransId="{262BA84B-AFF4-493D-9D99-7D174052A3D4}" sibTransId="{4DB01C85-C354-4B35-930E-7A816E7451F1}"/>
    <dgm:cxn modelId="{608506E2-BEE9-A04D-9330-476864C552D8}" type="presOf" srcId="{4DB01C85-C354-4B35-930E-7A816E7451F1}" destId="{5D91EE1F-D5B7-4F67-BC5E-4FEF141E518A}" srcOrd="0" destOrd="0" presId="urn:microsoft.com/office/officeart/2018/2/layout/IconCircleList"/>
    <dgm:cxn modelId="{CCAA8BE5-B3CC-2240-A28E-236FD3DB5623}" type="presOf" srcId="{17D8850B-A85D-4DA3-B687-0953C5111099}" destId="{DF5C0914-D0A0-48CF-A1CD-E4EF07CF4F6D}" srcOrd="0" destOrd="0" presId="urn:microsoft.com/office/officeart/2018/2/layout/IconCircleList"/>
    <dgm:cxn modelId="{7371B0ED-9258-A444-89B9-D39820F4791F}" type="presOf" srcId="{1F2D304F-ED45-4661-9B7F-1FE4D3DED6C0}" destId="{8468622F-91D5-4827-A775-4DAF38B5782F}" srcOrd="0" destOrd="0" presId="urn:microsoft.com/office/officeart/2018/2/layout/IconCircleList"/>
    <dgm:cxn modelId="{E2037823-9D23-D740-9FE7-CF6A4E8BFEA5}" type="presParOf" srcId="{B63EB8ED-E86D-4483-BE5D-25E42A58A176}" destId="{7F90FDEB-F739-4005-8418-FBC7989293F2}" srcOrd="0" destOrd="0" presId="urn:microsoft.com/office/officeart/2018/2/layout/IconCircleList"/>
    <dgm:cxn modelId="{228FA47E-50F3-E040-A251-AB32A7ED7EF2}" type="presParOf" srcId="{7F90FDEB-F739-4005-8418-FBC7989293F2}" destId="{21741E03-0F55-46E5-92D3-ED6B58BD6767}" srcOrd="0" destOrd="0" presId="urn:microsoft.com/office/officeart/2018/2/layout/IconCircleList"/>
    <dgm:cxn modelId="{4CA24593-31CB-3048-9C24-6970BCEF1536}" type="presParOf" srcId="{21741E03-0F55-46E5-92D3-ED6B58BD6767}" destId="{F8B6CA62-BC58-40E1-A177-FD30ED5E922F}" srcOrd="0" destOrd="0" presId="urn:microsoft.com/office/officeart/2018/2/layout/IconCircleList"/>
    <dgm:cxn modelId="{0FD08414-37AC-7243-8E39-4DA57729370E}" type="presParOf" srcId="{21741E03-0F55-46E5-92D3-ED6B58BD6767}" destId="{6E1B24A8-ED2E-4981-8762-177B271F50D5}" srcOrd="1" destOrd="0" presId="urn:microsoft.com/office/officeart/2018/2/layout/IconCircleList"/>
    <dgm:cxn modelId="{3A8739B1-671E-8D4D-B44E-D00EC67401E8}" type="presParOf" srcId="{21741E03-0F55-46E5-92D3-ED6B58BD6767}" destId="{72A0B0BA-ACB7-47CD-8F4A-91746692593E}" srcOrd="2" destOrd="0" presId="urn:microsoft.com/office/officeart/2018/2/layout/IconCircleList"/>
    <dgm:cxn modelId="{4C8496C0-BE9B-A048-A120-BE6455F55CA1}" type="presParOf" srcId="{21741E03-0F55-46E5-92D3-ED6B58BD6767}" destId="{8468622F-91D5-4827-A775-4DAF38B5782F}" srcOrd="3" destOrd="0" presId="urn:microsoft.com/office/officeart/2018/2/layout/IconCircleList"/>
    <dgm:cxn modelId="{9D4BBF63-9F51-CB4D-B3A9-9ABFE3E569C4}" type="presParOf" srcId="{7F90FDEB-F739-4005-8418-FBC7989293F2}" destId="{761FEAB8-0A00-468A-85C8-911C895E043B}" srcOrd="1" destOrd="0" presId="urn:microsoft.com/office/officeart/2018/2/layout/IconCircleList"/>
    <dgm:cxn modelId="{06D784E3-BD6D-254F-8C14-EEF92E0DAB8D}" type="presParOf" srcId="{7F90FDEB-F739-4005-8418-FBC7989293F2}" destId="{9D2BDB42-4A5B-4403-9605-297EF6EA64D1}" srcOrd="2" destOrd="0" presId="urn:microsoft.com/office/officeart/2018/2/layout/IconCircleList"/>
    <dgm:cxn modelId="{2C111A3F-DB8F-9946-AC58-3B4A740C8E93}" type="presParOf" srcId="{9D2BDB42-4A5B-4403-9605-297EF6EA64D1}" destId="{5CD27EE4-0B12-4BBB-A49A-76357386B9AD}" srcOrd="0" destOrd="0" presId="urn:microsoft.com/office/officeart/2018/2/layout/IconCircleList"/>
    <dgm:cxn modelId="{789D19BF-6A0C-8444-A283-3E7F20896E4F}" type="presParOf" srcId="{9D2BDB42-4A5B-4403-9605-297EF6EA64D1}" destId="{529A0D43-63AA-486D-B267-FFBFCF764479}" srcOrd="1" destOrd="0" presId="urn:microsoft.com/office/officeart/2018/2/layout/IconCircleList"/>
    <dgm:cxn modelId="{0322BAB9-45CD-2441-94E1-FCDFBF551636}" type="presParOf" srcId="{9D2BDB42-4A5B-4403-9605-297EF6EA64D1}" destId="{73C12E1C-DC24-4066-8438-27794C580CEE}" srcOrd="2" destOrd="0" presId="urn:microsoft.com/office/officeart/2018/2/layout/IconCircleList"/>
    <dgm:cxn modelId="{DB7F0160-950A-214B-BCC6-8E5F6D650C15}" type="presParOf" srcId="{9D2BDB42-4A5B-4403-9605-297EF6EA64D1}" destId="{701FEB02-3638-458C-84A1-E100AF0EE68E}" srcOrd="3" destOrd="0" presId="urn:microsoft.com/office/officeart/2018/2/layout/IconCircleList"/>
    <dgm:cxn modelId="{B0D009E0-4D2D-344F-9A0F-E905006142E6}" type="presParOf" srcId="{7F90FDEB-F739-4005-8418-FBC7989293F2}" destId="{8A2E3759-B10F-4E0E-9F40-9B6C96A3BF7A}" srcOrd="3" destOrd="0" presId="urn:microsoft.com/office/officeart/2018/2/layout/IconCircleList"/>
    <dgm:cxn modelId="{D641E7E8-3CB6-A844-B7DE-A793E289585C}" type="presParOf" srcId="{7F90FDEB-F739-4005-8418-FBC7989293F2}" destId="{E9B9685A-06CE-4090-9826-D6B15DC0FA77}" srcOrd="4" destOrd="0" presId="urn:microsoft.com/office/officeart/2018/2/layout/IconCircleList"/>
    <dgm:cxn modelId="{AE0DB3CE-F812-8F4E-8E06-A9FEB81BF281}" type="presParOf" srcId="{E9B9685A-06CE-4090-9826-D6B15DC0FA77}" destId="{E7B8525B-8C2C-4064-BB71-DA6FA3763F38}" srcOrd="0" destOrd="0" presId="urn:microsoft.com/office/officeart/2018/2/layout/IconCircleList"/>
    <dgm:cxn modelId="{C8B72C1A-B1D0-614C-B1D7-744D90A81192}" type="presParOf" srcId="{E9B9685A-06CE-4090-9826-D6B15DC0FA77}" destId="{AB67CC9A-B255-4095-8C27-41AA8742151E}" srcOrd="1" destOrd="0" presId="urn:microsoft.com/office/officeart/2018/2/layout/IconCircleList"/>
    <dgm:cxn modelId="{25D6CF32-4DCB-2B49-B457-4597CD248870}" type="presParOf" srcId="{E9B9685A-06CE-4090-9826-D6B15DC0FA77}" destId="{CC2184A7-37FB-4CCA-84DA-C3E80664651D}" srcOrd="2" destOrd="0" presId="urn:microsoft.com/office/officeart/2018/2/layout/IconCircleList"/>
    <dgm:cxn modelId="{16B04A68-7906-5B4A-A132-1D4D771305DB}" type="presParOf" srcId="{E9B9685A-06CE-4090-9826-D6B15DC0FA77}" destId="{D7C9E7B9-345E-4599-9411-AFE2E451FFBD}" srcOrd="3" destOrd="0" presId="urn:microsoft.com/office/officeart/2018/2/layout/IconCircleList"/>
    <dgm:cxn modelId="{E06B550D-A4BC-2146-B2DD-4F42D08C1EC8}" type="presParOf" srcId="{7F90FDEB-F739-4005-8418-FBC7989293F2}" destId="{58EE4823-0683-41CF-BB19-388A6A4FF176}" srcOrd="5" destOrd="0" presId="urn:microsoft.com/office/officeart/2018/2/layout/IconCircleList"/>
    <dgm:cxn modelId="{73ABB878-EF03-074F-A942-CD28E122930B}" type="presParOf" srcId="{7F90FDEB-F739-4005-8418-FBC7989293F2}" destId="{D3A0CE3D-AE65-43E0-AF1B-3B7D41A5DAEF}" srcOrd="6" destOrd="0" presId="urn:microsoft.com/office/officeart/2018/2/layout/IconCircleList"/>
    <dgm:cxn modelId="{4A1434B1-9D29-2040-9A74-67A5AD34F052}" type="presParOf" srcId="{D3A0CE3D-AE65-43E0-AF1B-3B7D41A5DAEF}" destId="{234EC4F7-CDB8-4D5B-89C9-ECCE35469AC7}" srcOrd="0" destOrd="0" presId="urn:microsoft.com/office/officeart/2018/2/layout/IconCircleList"/>
    <dgm:cxn modelId="{2CFA2CD1-744A-3E43-BF19-5950BC6D7E93}" type="presParOf" srcId="{D3A0CE3D-AE65-43E0-AF1B-3B7D41A5DAEF}" destId="{FC2EA853-E079-4E31-8BE1-50FEA1DAA4E4}" srcOrd="1" destOrd="0" presId="urn:microsoft.com/office/officeart/2018/2/layout/IconCircleList"/>
    <dgm:cxn modelId="{C5D90993-2261-F049-A880-3AB9C38365FB}" type="presParOf" srcId="{D3A0CE3D-AE65-43E0-AF1B-3B7D41A5DAEF}" destId="{A244A773-E0D5-472E-95E8-4F45574B9B00}" srcOrd="2" destOrd="0" presId="urn:microsoft.com/office/officeart/2018/2/layout/IconCircleList"/>
    <dgm:cxn modelId="{09EEB155-E612-754F-BA3C-1926638496B8}" type="presParOf" srcId="{D3A0CE3D-AE65-43E0-AF1B-3B7D41A5DAEF}" destId="{88725283-FEFE-48AC-B644-DC67E22B5A29}" srcOrd="3" destOrd="0" presId="urn:microsoft.com/office/officeart/2018/2/layout/IconCircleList"/>
    <dgm:cxn modelId="{C3155189-2518-C544-83E2-E0C8F0E9D211}" type="presParOf" srcId="{7F90FDEB-F739-4005-8418-FBC7989293F2}" destId="{5D91EE1F-D5B7-4F67-BC5E-4FEF141E518A}" srcOrd="7" destOrd="0" presId="urn:microsoft.com/office/officeart/2018/2/layout/IconCircleList"/>
    <dgm:cxn modelId="{26688AC9-9E81-F740-8D65-4422ED491E8C}" type="presParOf" srcId="{7F90FDEB-F739-4005-8418-FBC7989293F2}" destId="{E860B9F4-AEF4-4637-ABEE-2EF2323744F1}" srcOrd="8" destOrd="0" presId="urn:microsoft.com/office/officeart/2018/2/layout/IconCircleList"/>
    <dgm:cxn modelId="{A0547175-65A3-2E43-B7E4-861CAED5350E}" type="presParOf" srcId="{E860B9F4-AEF4-4637-ABEE-2EF2323744F1}" destId="{037D7B3D-AE16-4DC6-8815-67C23184B446}" srcOrd="0" destOrd="0" presId="urn:microsoft.com/office/officeart/2018/2/layout/IconCircleList"/>
    <dgm:cxn modelId="{569B65E7-5E5A-2C46-8F88-2FF58B2C37AE}" type="presParOf" srcId="{E860B9F4-AEF4-4637-ABEE-2EF2323744F1}" destId="{BB196C56-65EC-42CF-B3AB-5CA736514D9C}" srcOrd="1" destOrd="0" presId="urn:microsoft.com/office/officeart/2018/2/layout/IconCircleList"/>
    <dgm:cxn modelId="{157BAD9C-005C-6B42-A778-B3565319471C}" type="presParOf" srcId="{E860B9F4-AEF4-4637-ABEE-2EF2323744F1}" destId="{397E1F4F-6E5E-415D-BC2A-57066464CAE7}" srcOrd="2" destOrd="0" presId="urn:microsoft.com/office/officeart/2018/2/layout/IconCircleList"/>
    <dgm:cxn modelId="{537550EA-B527-2F47-9997-77DF1D4246F1}" type="presParOf" srcId="{E860B9F4-AEF4-4637-ABEE-2EF2323744F1}" destId="{05A7010B-9B20-4482-B124-BC927A7B3C85}" srcOrd="3" destOrd="0" presId="urn:microsoft.com/office/officeart/2018/2/layout/IconCircleList"/>
    <dgm:cxn modelId="{B58A2331-8DFE-1F4D-BA0C-CEC2069A8F8B}" type="presParOf" srcId="{7F90FDEB-F739-4005-8418-FBC7989293F2}" destId="{1FE527AF-5DA9-466D-9774-20CC3037DE51}" srcOrd="9" destOrd="0" presId="urn:microsoft.com/office/officeart/2018/2/layout/IconCircleList"/>
    <dgm:cxn modelId="{1BE4F0BE-9DDB-C04A-B9E7-37830594E658}" type="presParOf" srcId="{7F90FDEB-F739-4005-8418-FBC7989293F2}" destId="{D5E9EF96-F739-4415-B918-17005EDF6072}" srcOrd="10" destOrd="0" presId="urn:microsoft.com/office/officeart/2018/2/layout/IconCircleList"/>
    <dgm:cxn modelId="{8DAD20B8-E5C1-C54E-A1CF-BD09E6ACB807}" type="presParOf" srcId="{D5E9EF96-F739-4415-B918-17005EDF6072}" destId="{21EC192B-17A8-4022-A7E8-680A32A5712D}" srcOrd="0" destOrd="0" presId="urn:microsoft.com/office/officeart/2018/2/layout/IconCircleList"/>
    <dgm:cxn modelId="{751AFB65-ECF6-0C49-B717-DC841A12BC7A}" type="presParOf" srcId="{D5E9EF96-F739-4415-B918-17005EDF6072}" destId="{E36B93A6-CE95-4B22-AB42-8415924E6271}" srcOrd="1" destOrd="0" presId="urn:microsoft.com/office/officeart/2018/2/layout/IconCircleList"/>
    <dgm:cxn modelId="{B48B16F9-0226-3143-B72C-9ED0CE06CC2D}" type="presParOf" srcId="{D5E9EF96-F739-4415-B918-17005EDF6072}" destId="{5AA6CDF7-CCBA-45F0-A395-A7B709B1D1B5}" srcOrd="2" destOrd="0" presId="urn:microsoft.com/office/officeart/2018/2/layout/IconCircleList"/>
    <dgm:cxn modelId="{0277B1FB-0F21-6542-B618-FA8DBC50F1DC}" type="presParOf" srcId="{D5E9EF96-F739-4415-B918-17005EDF6072}" destId="{90F8ED77-7E39-48E9-A96C-4A49A1E6A475}" srcOrd="3" destOrd="0" presId="urn:microsoft.com/office/officeart/2018/2/layout/IconCircleList"/>
    <dgm:cxn modelId="{AF5C2622-4533-EA49-82D6-5B66A9412F12}" type="presParOf" srcId="{7F90FDEB-F739-4005-8418-FBC7989293F2}" destId="{B0CAAF6D-E707-4A24-BC64-A59156C8B083}" srcOrd="11" destOrd="0" presId="urn:microsoft.com/office/officeart/2018/2/layout/IconCircleList"/>
    <dgm:cxn modelId="{5ACCEC00-0D74-464B-A3D7-4310853E29E9}" type="presParOf" srcId="{7F90FDEB-F739-4005-8418-FBC7989293F2}" destId="{95E7BB60-CDE3-4720-BA49-FC8F67A26E1D}" srcOrd="12" destOrd="0" presId="urn:microsoft.com/office/officeart/2018/2/layout/IconCircleList"/>
    <dgm:cxn modelId="{4FE07110-22BA-DE47-B01D-6D1F9AE60763}" type="presParOf" srcId="{95E7BB60-CDE3-4720-BA49-FC8F67A26E1D}" destId="{6EEC85CA-0028-452B-8B01-33E8DFDD8970}" srcOrd="0" destOrd="0" presId="urn:microsoft.com/office/officeart/2018/2/layout/IconCircleList"/>
    <dgm:cxn modelId="{8BA02444-1C89-2946-B1F0-C5537401C426}" type="presParOf" srcId="{95E7BB60-CDE3-4720-BA49-FC8F67A26E1D}" destId="{C0F42290-E508-4239-91FA-0A0F602542D9}" srcOrd="1" destOrd="0" presId="urn:microsoft.com/office/officeart/2018/2/layout/IconCircleList"/>
    <dgm:cxn modelId="{2461A4C9-C107-D444-9449-2E49179CBD9D}" type="presParOf" srcId="{95E7BB60-CDE3-4720-BA49-FC8F67A26E1D}" destId="{DFF95F2E-71FC-4976-AD20-7117541DCEEB}" srcOrd="2" destOrd="0" presId="urn:microsoft.com/office/officeart/2018/2/layout/IconCircleList"/>
    <dgm:cxn modelId="{51A1D9EF-777F-0E4F-8517-EBE9CC57125E}" type="presParOf" srcId="{95E7BB60-CDE3-4720-BA49-FC8F67A26E1D}" destId="{DF5C0914-D0A0-48CF-A1CD-E4EF07CF4F6D}"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4A0C74-AA08-AD4F-B3EA-81EB4E4BEE32}">
      <dsp:nvSpPr>
        <dsp:cNvPr id="0" name=""/>
        <dsp:cNvSpPr/>
      </dsp:nvSpPr>
      <dsp:spPr>
        <a:xfrm>
          <a:off x="0" y="367992"/>
          <a:ext cx="7181633" cy="604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B91239-EC9C-5D44-848B-3FA0A71C7E45}">
      <dsp:nvSpPr>
        <dsp:cNvPr id="0" name=""/>
        <dsp:cNvSpPr/>
      </dsp:nvSpPr>
      <dsp:spPr>
        <a:xfrm>
          <a:off x="359081" y="13752"/>
          <a:ext cx="5027143" cy="7084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014" tIns="0" rIns="190014"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Georgia" panose="02040502050405020303" pitchFamily="18" charset="0"/>
            </a:rPr>
            <a:t>Do not produce dependence</a:t>
          </a:r>
        </a:p>
      </dsp:txBody>
      <dsp:txXfrm>
        <a:off x="393666" y="48337"/>
        <a:ext cx="4957973" cy="639310"/>
      </dsp:txXfrm>
    </dsp:sp>
    <dsp:sp modelId="{E42349EB-0AEE-5A4C-BB79-0D36366571D5}">
      <dsp:nvSpPr>
        <dsp:cNvPr id="0" name=""/>
        <dsp:cNvSpPr/>
      </dsp:nvSpPr>
      <dsp:spPr>
        <a:xfrm>
          <a:off x="0" y="1456632"/>
          <a:ext cx="7181633" cy="1209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7375" tIns="499872" rIns="55737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Georgia" panose="02040502050405020303" pitchFamily="18" charset="0"/>
            </a:rPr>
            <a:t>Comfortable set / setting</a:t>
          </a:r>
        </a:p>
        <a:p>
          <a:pPr marL="228600" lvl="1" indent="-228600" algn="l" defTabSz="889000">
            <a:lnSpc>
              <a:spcPct val="90000"/>
            </a:lnSpc>
            <a:spcBef>
              <a:spcPct val="0"/>
            </a:spcBef>
            <a:spcAft>
              <a:spcPct val="15000"/>
            </a:spcAft>
            <a:buChar char="•"/>
          </a:pPr>
          <a:r>
            <a:rPr lang="en-US" sz="2000" kern="1200" dirty="0">
              <a:latin typeface="Georgia" panose="02040502050405020303" pitchFamily="18" charset="0"/>
            </a:rPr>
            <a:t>Therapist intervention reduces adverse reactions</a:t>
          </a:r>
        </a:p>
      </dsp:txBody>
      <dsp:txXfrm>
        <a:off x="0" y="1456632"/>
        <a:ext cx="7181633" cy="1209600"/>
      </dsp:txXfrm>
    </dsp:sp>
    <dsp:sp modelId="{7FE44CC3-AB77-9343-AED6-549F8EE600D6}">
      <dsp:nvSpPr>
        <dsp:cNvPr id="0" name=""/>
        <dsp:cNvSpPr/>
      </dsp:nvSpPr>
      <dsp:spPr>
        <a:xfrm>
          <a:off x="359081" y="1102392"/>
          <a:ext cx="5027143" cy="7084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014" tIns="0" rIns="190014" bIns="0" numCol="1" spcCol="1270" anchor="ctr" anchorCtr="0">
          <a:noAutofit/>
        </a:bodyPr>
        <a:lstStyle/>
        <a:p>
          <a:pPr marL="0" lvl="0" indent="0" algn="l" defTabSz="889000">
            <a:lnSpc>
              <a:spcPct val="90000"/>
            </a:lnSpc>
            <a:spcBef>
              <a:spcPct val="0"/>
            </a:spcBef>
            <a:spcAft>
              <a:spcPct val="35000"/>
            </a:spcAft>
            <a:buNone/>
          </a:pPr>
          <a:r>
            <a:rPr lang="en-US" sz="2000" kern="1200">
              <a:latin typeface="Georgia" panose="02040502050405020303" pitchFamily="18" charset="0"/>
            </a:rPr>
            <a:t>Safe in a controlled / clinical setting</a:t>
          </a:r>
        </a:p>
      </dsp:txBody>
      <dsp:txXfrm>
        <a:off x="393666" y="1136977"/>
        <a:ext cx="4957973" cy="639310"/>
      </dsp:txXfrm>
    </dsp:sp>
    <dsp:sp modelId="{65AD75D5-782E-A840-BEAC-F1F4D1F1325C}">
      <dsp:nvSpPr>
        <dsp:cNvPr id="0" name=""/>
        <dsp:cNvSpPr/>
      </dsp:nvSpPr>
      <dsp:spPr>
        <a:xfrm>
          <a:off x="0" y="3163825"/>
          <a:ext cx="7181633" cy="27216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7375" tIns="499872" rIns="55737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Georgia" panose="02040502050405020303" pitchFamily="18" charset="0"/>
            </a:rPr>
            <a:t>LSD admin. daily → loss of sensitivity by day 4</a:t>
          </a:r>
        </a:p>
        <a:p>
          <a:pPr marL="228600" lvl="1" indent="-228600" algn="l" defTabSz="889000">
            <a:lnSpc>
              <a:spcPct val="90000"/>
            </a:lnSpc>
            <a:spcBef>
              <a:spcPct val="0"/>
            </a:spcBef>
            <a:spcAft>
              <a:spcPct val="15000"/>
            </a:spcAft>
            <a:buChar char="•"/>
          </a:pPr>
          <a:r>
            <a:rPr lang="en-US" sz="2000" kern="1200" dirty="0">
              <a:latin typeface="Georgia" panose="02040502050405020303" pitchFamily="18" charset="0"/>
            </a:rPr>
            <a:t>DOM admin. daily → loss of sensitivity by day 3</a:t>
          </a:r>
        </a:p>
        <a:p>
          <a:pPr marL="228600" lvl="1" indent="-228600" algn="l" defTabSz="889000">
            <a:lnSpc>
              <a:spcPct val="90000"/>
            </a:lnSpc>
            <a:spcBef>
              <a:spcPct val="0"/>
            </a:spcBef>
            <a:spcAft>
              <a:spcPct val="15000"/>
            </a:spcAft>
            <a:buChar char="•"/>
          </a:pPr>
          <a:r>
            <a:rPr lang="en-US" sz="2000" kern="1200" dirty="0">
              <a:latin typeface="Georgia" panose="02040502050405020303" pitchFamily="18" charset="0"/>
            </a:rPr>
            <a:t>Cross-tolerance occurs between LSD, Psi, Mescaline </a:t>
          </a:r>
        </a:p>
        <a:p>
          <a:pPr marL="457200" lvl="2" indent="-228600" algn="l" defTabSz="889000">
            <a:lnSpc>
              <a:spcPct val="90000"/>
            </a:lnSpc>
            <a:spcBef>
              <a:spcPct val="0"/>
            </a:spcBef>
            <a:spcAft>
              <a:spcPct val="15000"/>
            </a:spcAft>
            <a:buChar char="•"/>
          </a:pPr>
          <a:r>
            <a:rPr lang="en-US" sz="2000" kern="1200">
              <a:latin typeface="Georgia" panose="02040502050405020303" pitchFamily="18" charset="0"/>
            </a:rPr>
            <a:t>Humans &amp; rodents (Head twitch response)</a:t>
          </a:r>
        </a:p>
        <a:p>
          <a:pPr marL="228600" lvl="1" indent="-228600" algn="l" defTabSz="889000">
            <a:lnSpc>
              <a:spcPct val="90000"/>
            </a:lnSpc>
            <a:spcBef>
              <a:spcPct val="0"/>
            </a:spcBef>
            <a:spcAft>
              <a:spcPct val="15000"/>
            </a:spcAft>
            <a:buChar char="•"/>
          </a:pPr>
          <a:r>
            <a:rPr lang="en-US" sz="2000" kern="1200" dirty="0">
              <a:latin typeface="Georgia" panose="02040502050405020303" pitchFamily="18" charset="0"/>
            </a:rPr>
            <a:t>LSD, DOI, DOB, DOM produce rapid tolerance in rodents via down-regulation of 5-HT</a:t>
          </a:r>
          <a:r>
            <a:rPr lang="en-US" sz="2000" kern="1200" baseline="-25000" dirty="0">
              <a:latin typeface="Georgia" panose="02040502050405020303" pitchFamily="18" charset="0"/>
            </a:rPr>
            <a:t>2A</a:t>
          </a:r>
          <a:r>
            <a:rPr lang="en-US" sz="2000" kern="1200" dirty="0">
              <a:latin typeface="Georgia" panose="02040502050405020303" pitchFamily="18" charset="0"/>
            </a:rPr>
            <a:t> </a:t>
          </a:r>
        </a:p>
        <a:p>
          <a:pPr marL="457200" lvl="2" indent="-228600" algn="l" defTabSz="889000">
            <a:lnSpc>
              <a:spcPct val="90000"/>
            </a:lnSpc>
            <a:spcBef>
              <a:spcPct val="0"/>
            </a:spcBef>
            <a:spcAft>
              <a:spcPct val="15000"/>
            </a:spcAft>
            <a:buChar char="•"/>
          </a:pPr>
          <a:r>
            <a:rPr lang="en-US" sz="2000" kern="1200">
              <a:latin typeface="Georgia" panose="02040502050405020303" pitchFamily="18" charset="0"/>
            </a:rPr>
            <a:t>No change in 5-HT</a:t>
          </a:r>
          <a:r>
            <a:rPr lang="en-US" sz="2000" kern="1200" baseline="-25000">
              <a:latin typeface="Georgia" panose="02040502050405020303" pitchFamily="18" charset="0"/>
            </a:rPr>
            <a:t>2C</a:t>
          </a:r>
          <a:endParaRPr lang="en-US" sz="2000" kern="1200">
            <a:latin typeface="Georgia" panose="02040502050405020303" pitchFamily="18" charset="0"/>
          </a:endParaRPr>
        </a:p>
      </dsp:txBody>
      <dsp:txXfrm>
        <a:off x="0" y="3163825"/>
        <a:ext cx="7181633" cy="2721600"/>
      </dsp:txXfrm>
    </dsp:sp>
    <dsp:sp modelId="{CA5D34A1-04C4-3441-A589-634CA99649A8}">
      <dsp:nvSpPr>
        <dsp:cNvPr id="0" name=""/>
        <dsp:cNvSpPr/>
      </dsp:nvSpPr>
      <dsp:spPr>
        <a:xfrm>
          <a:off x="359081" y="2795832"/>
          <a:ext cx="5027143" cy="7084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014" tIns="0" rIns="190014" bIns="0" numCol="1" spcCol="1270" anchor="ctr" anchorCtr="0">
          <a:noAutofit/>
        </a:bodyPr>
        <a:lstStyle/>
        <a:p>
          <a:pPr marL="0" lvl="0" indent="0" algn="l" defTabSz="889000">
            <a:lnSpc>
              <a:spcPct val="90000"/>
            </a:lnSpc>
            <a:spcBef>
              <a:spcPct val="0"/>
            </a:spcBef>
            <a:spcAft>
              <a:spcPct val="35000"/>
            </a:spcAft>
            <a:buNone/>
          </a:pPr>
          <a:r>
            <a:rPr lang="en-US" sz="2000" kern="1200">
              <a:latin typeface="Georgia" panose="02040502050405020303" pitchFamily="18" charset="0"/>
            </a:rPr>
            <a:t>Rapid tolerance</a:t>
          </a:r>
        </a:p>
      </dsp:txBody>
      <dsp:txXfrm>
        <a:off x="393666" y="2830417"/>
        <a:ext cx="4957973" cy="63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6B607D-642D-5B45-BCF3-4D6C1F8A9EFC}">
      <dsp:nvSpPr>
        <dsp:cNvPr id="0" name=""/>
        <dsp:cNvSpPr/>
      </dsp:nvSpPr>
      <dsp:spPr>
        <a:xfrm>
          <a:off x="0" y="174003"/>
          <a:ext cx="7204364" cy="95559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100000"/>
            </a:lnSpc>
            <a:spcBef>
              <a:spcPct val="0"/>
            </a:spcBef>
            <a:spcAft>
              <a:spcPct val="35000"/>
            </a:spcAft>
            <a:buNone/>
          </a:pPr>
          <a:r>
            <a:rPr lang="en-US" sz="2200" kern="1200" dirty="0"/>
            <a:t>Phenethylamines -reported to cause overdose deaths</a:t>
          </a:r>
        </a:p>
      </dsp:txBody>
      <dsp:txXfrm>
        <a:off x="46648" y="220651"/>
        <a:ext cx="7111068" cy="862301"/>
      </dsp:txXfrm>
    </dsp:sp>
    <dsp:sp modelId="{06101635-D76E-D64F-8835-77024DBD0596}">
      <dsp:nvSpPr>
        <dsp:cNvPr id="0" name=""/>
        <dsp:cNvSpPr/>
      </dsp:nvSpPr>
      <dsp:spPr>
        <a:xfrm>
          <a:off x="0" y="1129601"/>
          <a:ext cx="7204364"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739" tIns="27940" rIns="156464" bIns="27940" numCol="1" spcCol="1270" anchor="t" anchorCtr="0">
          <a:noAutofit/>
        </a:bodyPr>
        <a:lstStyle/>
        <a:p>
          <a:pPr marL="171450" lvl="1" indent="-171450" algn="l" defTabSz="755650">
            <a:lnSpc>
              <a:spcPct val="100000"/>
            </a:lnSpc>
            <a:spcBef>
              <a:spcPct val="0"/>
            </a:spcBef>
            <a:spcAft>
              <a:spcPct val="20000"/>
            </a:spcAft>
            <a:buChar char="•"/>
          </a:pPr>
          <a:r>
            <a:rPr lang="en-US" sz="1700" kern="1200" dirty="0"/>
            <a:t>LSD, psilocybin, mescaline, DMT have not </a:t>
          </a:r>
        </a:p>
      </dsp:txBody>
      <dsp:txXfrm>
        <a:off x="0" y="1129601"/>
        <a:ext cx="7204364" cy="364320"/>
      </dsp:txXfrm>
    </dsp:sp>
    <dsp:sp modelId="{DA88DFB7-6956-424C-B163-6D6848595355}">
      <dsp:nvSpPr>
        <dsp:cNvPr id="0" name=""/>
        <dsp:cNvSpPr/>
      </dsp:nvSpPr>
      <dsp:spPr>
        <a:xfrm>
          <a:off x="0" y="1493921"/>
          <a:ext cx="7204364" cy="955597"/>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100000"/>
            </a:lnSpc>
            <a:spcBef>
              <a:spcPct val="0"/>
            </a:spcBef>
            <a:spcAft>
              <a:spcPct val="35000"/>
            </a:spcAft>
            <a:buNone/>
          </a:pPr>
          <a:r>
            <a:rPr lang="en-US" sz="2200" kern="1200" dirty="0"/>
            <a:t>8 individuals insufflated an extremely high dose of LSD</a:t>
          </a:r>
        </a:p>
      </dsp:txBody>
      <dsp:txXfrm>
        <a:off x="46648" y="1540569"/>
        <a:ext cx="7111068" cy="862301"/>
      </dsp:txXfrm>
    </dsp:sp>
    <dsp:sp modelId="{32D2E86F-CE0B-2347-BFE4-E59E11275902}">
      <dsp:nvSpPr>
        <dsp:cNvPr id="0" name=""/>
        <dsp:cNvSpPr/>
      </dsp:nvSpPr>
      <dsp:spPr>
        <a:xfrm>
          <a:off x="0" y="2449518"/>
          <a:ext cx="7204364" cy="1229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739" tIns="27940" rIns="156464" bIns="27940" numCol="1" spcCol="1270" anchor="t" anchorCtr="0">
          <a:noAutofit/>
        </a:bodyPr>
        <a:lstStyle/>
        <a:p>
          <a:pPr marL="171450" lvl="1" indent="-171450" algn="l" defTabSz="755650">
            <a:lnSpc>
              <a:spcPct val="100000"/>
            </a:lnSpc>
            <a:spcBef>
              <a:spcPct val="0"/>
            </a:spcBef>
            <a:spcAft>
              <a:spcPct val="20000"/>
            </a:spcAft>
            <a:buChar char="•"/>
          </a:pPr>
          <a:r>
            <a:rPr lang="en-US" sz="1700" kern="1200" dirty="0"/>
            <a:t>Plasma LSD levels between 1000 and 7000 mg/100 ml</a:t>
          </a:r>
        </a:p>
        <a:p>
          <a:pPr marL="171450" lvl="1" indent="-171450" algn="l" defTabSz="755650">
            <a:lnSpc>
              <a:spcPct val="100000"/>
            </a:lnSpc>
            <a:spcBef>
              <a:spcPct val="0"/>
            </a:spcBef>
            <a:spcAft>
              <a:spcPct val="20000"/>
            </a:spcAft>
            <a:buChar char="•"/>
          </a:pPr>
          <a:r>
            <a:rPr lang="en-US" sz="1700" kern="1200" dirty="0"/>
            <a:t>Individuals all became comatose, with hyperthermia, vomiting, light gastric bleeding, and respiratory problems.</a:t>
          </a:r>
        </a:p>
        <a:p>
          <a:pPr marL="171450" lvl="1" indent="-171450" algn="l" defTabSz="755650">
            <a:lnSpc>
              <a:spcPct val="100000"/>
            </a:lnSpc>
            <a:spcBef>
              <a:spcPct val="0"/>
            </a:spcBef>
            <a:spcAft>
              <a:spcPct val="20000"/>
            </a:spcAft>
            <a:buChar char="•"/>
          </a:pPr>
          <a:r>
            <a:rPr lang="en-US" sz="1700" kern="1200" dirty="0"/>
            <a:t>With  treatment, all without apparent residual effects (</a:t>
          </a:r>
          <a:r>
            <a:rPr lang="en-US" sz="1700" kern="1200" dirty="0" err="1"/>
            <a:t>Klock</a:t>
          </a:r>
          <a:r>
            <a:rPr lang="en-US" sz="1700" kern="1200" dirty="0"/>
            <a:t> et al., 1974). </a:t>
          </a:r>
        </a:p>
      </dsp:txBody>
      <dsp:txXfrm>
        <a:off x="0" y="2449518"/>
        <a:ext cx="7204364" cy="1229580"/>
      </dsp:txXfrm>
    </dsp:sp>
    <dsp:sp modelId="{73574848-564A-644C-8339-88BB1F4F2D21}">
      <dsp:nvSpPr>
        <dsp:cNvPr id="0" name=""/>
        <dsp:cNvSpPr/>
      </dsp:nvSpPr>
      <dsp:spPr>
        <a:xfrm>
          <a:off x="0" y="3679098"/>
          <a:ext cx="7204364" cy="955597"/>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100000"/>
            </a:lnSpc>
            <a:spcBef>
              <a:spcPct val="0"/>
            </a:spcBef>
            <a:spcAft>
              <a:spcPct val="35000"/>
            </a:spcAft>
            <a:buNone/>
          </a:pPr>
          <a:r>
            <a:rPr lang="en-US" sz="2200" kern="1200"/>
            <a:t>Though not directly responsible for deaths, judgment is impaired while under the influence of these drugs</a:t>
          </a:r>
        </a:p>
      </dsp:txBody>
      <dsp:txXfrm>
        <a:off x="46648" y="3725746"/>
        <a:ext cx="7111068" cy="862301"/>
      </dsp:txXfrm>
    </dsp:sp>
    <dsp:sp modelId="{6C56F5B5-AAC0-1A4F-8EF6-CE5C920C914B}">
      <dsp:nvSpPr>
        <dsp:cNvPr id="0" name=""/>
        <dsp:cNvSpPr/>
      </dsp:nvSpPr>
      <dsp:spPr>
        <a:xfrm>
          <a:off x="0" y="4634696"/>
          <a:ext cx="7204364" cy="2049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739" tIns="27940" rIns="156464" bIns="27940" numCol="1" spcCol="1270" anchor="t" anchorCtr="0">
          <a:noAutofit/>
        </a:bodyPr>
        <a:lstStyle/>
        <a:p>
          <a:pPr marL="171450" lvl="1" indent="-171450" algn="l" defTabSz="755650">
            <a:lnSpc>
              <a:spcPct val="100000"/>
            </a:lnSpc>
            <a:spcBef>
              <a:spcPct val="0"/>
            </a:spcBef>
            <a:spcAft>
              <a:spcPct val="20000"/>
            </a:spcAft>
            <a:buChar char="•"/>
          </a:pPr>
          <a:r>
            <a:rPr lang="en-US" sz="1700" kern="1200" dirty="0"/>
            <a:t>Particularly concerning in unsupervised settings. </a:t>
          </a:r>
        </a:p>
        <a:p>
          <a:pPr marL="342900" lvl="2" indent="-171450" algn="l" defTabSz="755650">
            <a:lnSpc>
              <a:spcPct val="100000"/>
            </a:lnSpc>
            <a:spcBef>
              <a:spcPct val="0"/>
            </a:spcBef>
            <a:spcAft>
              <a:spcPct val="20000"/>
            </a:spcAft>
            <a:buChar char="•"/>
          </a:pPr>
          <a:r>
            <a:rPr lang="en-US" sz="1700" kern="1200" dirty="0"/>
            <a:t>Users may believe that they are invincible or possess superpowers and may do things they would not normally consider, such as </a:t>
          </a:r>
        </a:p>
        <a:p>
          <a:pPr marL="342900" lvl="2" indent="-171450" algn="l" defTabSz="755650">
            <a:lnSpc>
              <a:spcPct val="90000"/>
            </a:lnSpc>
            <a:spcBef>
              <a:spcPct val="0"/>
            </a:spcBef>
            <a:spcAft>
              <a:spcPct val="20000"/>
            </a:spcAft>
            <a:buChar char="•"/>
          </a:pPr>
          <a:r>
            <a:rPr lang="en-US" sz="1700" kern="1200"/>
            <a:t>Believing they can fly (Reynolds and Jindrich, 1985)</a:t>
          </a:r>
        </a:p>
        <a:p>
          <a:pPr marL="342900" lvl="2" indent="-171450" algn="l" defTabSz="755650">
            <a:lnSpc>
              <a:spcPct val="90000"/>
            </a:lnSpc>
            <a:spcBef>
              <a:spcPct val="0"/>
            </a:spcBef>
            <a:spcAft>
              <a:spcPct val="20000"/>
            </a:spcAft>
            <a:buChar char="•"/>
          </a:pPr>
          <a:r>
            <a:rPr lang="en-US" sz="1700" kern="1200" dirty="0"/>
            <a:t>Jumping from buildings (Keeler and </a:t>
          </a:r>
          <a:r>
            <a:rPr lang="en-US" sz="1700" kern="1200" dirty="0" err="1"/>
            <a:t>Reifler</a:t>
          </a:r>
          <a:r>
            <a:rPr lang="en-US" sz="1700" kern="1200" dirty="0"/>
            <a:t>, 1967)</a:t>
          </a:r>
        </a:p>
        <a:p>
          <a:pPr marL="342900" lvl="2" indent="-171450" algn="l" defTabSz="755650">
            <a:lnSpc>
              <a:spcPct val="90000"/>
            </a:lnSpc>
            <a:spcBef>
              <a:spcPct val="0"/>
            </a:spcBef>
            <a:spcAft>
              <a:spcPct val="20000"/>
            </a:spcAft>
            <a:buChar char="•"/>
          </a:pPr>
          <a:r>
            <a:rPr lang="en-US" sz="1700" kern="1200"/>
            <a:t>Ocular damage by prolonged staring at the sun (Schatz and Mendelblatt, 1973; Fuller, 1976). </a:t>
          </a:r>
        </a:p>
      </dsp:txBody>
      <dsp:txXfrm>
        <a:off x="0" y="4634696"/>
        <a:ext cx="7204364" cy="20493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1AE2D-9B98-6A40-B0D0-F39BE96C5B3E}">
      <dsp:nvSpPr>
        <dsp:cNvPr id="0" name=""/>
        <dsp:cNvSpPr/>
      </dsp:nvSpPr>
      <dsp:spPr>
        <a:xfrm>
          <a:off x="0" y="80173"/>
          <a:ext cx="6513603" cy="64759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Anxiety/Depression</a:t>
          </a:r>
        </a:p>
      </dsp:txBody>
      <dsp:txXfrm>
        <a:off x="31613" y="111786"/>
        <a:ext cx="6450377" cy="584369"/>
      </dsp:txXfrm>
    </dsp:sp>
    <dsp:sp modelId="{2E32B953-8F9A-454D-852B-C8FFD4E9E492}">
      <dsp:nvSpPr>
        <dsp:cNvPr id="0" name=""/>
        <dsp:cNvSpPr/>
      </dsp:nvSpPr>
      <dsp:spPr>
        <a:xfrm>
          <a:off x="0" y="805528"/>
          <a:ext cx="6513603" cy="647595"/>
        </a:xfrm>
        <a:prstGeom prst="roundRect">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Nicotine/Alcohol Addiction</a:t>
          </a:r>
        </a:p>
      </dsp:txBody>
      <dsp:txXfrm>
        <a:off x="31613" y="837141"/>
        <a:ext cx="6450377" cy="584369"/>
      </dsp:txXfrm>
    </dsp:sp>
    <dsp:sp modelId="{BC50FFA7-01E6-ED47-A37C-57B067CAEF3F}">
      <dsp:nvSpPr>
        <dsp:cNvPr id="0" name=""/>
        <dsp:cNvSpPr/>
      </dsp:nvSpPr>
      <dsp:spPr>
        <a:xfrm>
          <a:off x="0" y="1530883"/>
          <a:ext cx="6513603" cy="647595"/>
        </a:xfrm>
        <a:prstGeom prst="roundRect">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Obsessive Compulsive Disorder</a:t>
          </a:r>
        </a:p>
      </dsp:txBody>
      <dsp:txXfrm>
        <a:off x="31613" y="1562496"/>
        <a:ext cx="6450377" cy="584369"/>
      </dsp:txXfrm>
    </dsp:sp>
    <dsp:sp modelId="{E4D0C01D-A268-FF46-AAAA-1F4471395A90}">
      <dsp:nvSpPr>
        <dsp:cNvPr id="0" name=""/>
        <dsp:cNvSpPr/>
      </dsp:nvSpPr>
      <dsp:spPr>
        <a:xfrm>
          <a:off x="0" y="2256238"/>
          <a:ext cx="6513603" cy="647595"/>
        </a:xfrm>
        <a:prstGeom prst="roundRect">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Eating Disorders</a:t>
          </a:r>
        </a:p>
      </dsp:txBody>
      <dsp:txXfrm>
        <a:off x="31613" y="2287851"/>
        <a:ext cx="6450377" cy="584369"/>
      </dsp:txXfrm>
    </dsp:sp>
    <dsp:sp modelId="{16851438-1A17-0444-A016-AB2DFE90C4D5}">
      <dsp:nvSpPr>
        <dsp:cNvPr id="0" name=""/>
        <dsp:cNvSpPr/>
      </dsp:nvSpPr>
      <dsp:spPr>
        <a:xfrm>
          <a:off x="0" y="2981593"/>
          <a:ext cx="6513603" cy="647595"/>
        </a:xfrm>
        <a:prstGeom prst="roundRect">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Alzheimer’s </a:t>
          </a:r>
        </a:p>
      </dsp:txBody>
      <dsp:txXfrm>
        <a:off x="31613" y="3013206"/>
        <a:ext cx="6450377" cy="584369"/>
      </dsp:txXfrm>
    </dsp:sp>
    <dsp:sp modelId="{6378BDD3-7259-D044-A718-6258695B99AC}">
      <dsp:nvSpPr>
        <dsp:cNvPr id="0" name=""/>
        <dsp:cNvSpPr/>
      </dsp:nvSpPr>
      <dsp:spPr>
        <a:xfrm>
          <a:off x="0" y="3706948"/>
          <a:ext cx="6513603" cy="647595"/>
        </a:xfrm>
        <a:prstGeom prst="roundRect">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Cluster headaches</a:t>
          </a:r>
        </a:p>
      </dsp:txBody>
      <dsp:txXfrm>
        <a:off x="31613" y="3738561"/>
        <a:ext cx="6450377" cy="584369"/>
      </dsp:txXfrm>
    </dsp:sp>
    <dsp:sp modelId="{56D271F1-7B0C-D145-A6FE-FD216A794DAC}">
      <dsp:nvSpPr>
        <dsp:cNvPr id="0" name=""/>
        <dsp:cNvSpPr/>
      </dsp:nvSpPr>
      <dsp:spPr>
        <a:xfrm>
          <a:off x="0" y="4432303"/>
          <a:ext cx="6513603" cy="647595"/>
        </a:xfrm>
        <a:prstGeom prst="roundRect">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Lyme's disease</a:t>
          </a:r>
        </a:p>
      </dsp:txBody>
      <dsp:txXfrm>
        <a:off x="31613" y="4463916"/>
        <a:ext cx="6450377" cy="584369"/>
      </dsp:txXfrm>
    </dsp:sp>
    <dsp:sp modelId="{E2D2EDCB-339D-FC49-8EEC-ED6B82F8F46E}">
      <dsp:nvSpPr>
        <dsp:cNvPr id="0" name=""/>
        <dsp:cNvSpPr/>
      </dsp:nvSpPr>
      <dsp:spPr>
        <a:xfrm>
          <a:off x="0" y="5157658"/>
          <a:ext cx="6513603" cy="64759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Sleep Disorders</a:t>
          </a:r>
        </a:p>
      </dsp:txBody>
      <dsp:txXfrm>
        <a:off x="31613" y="5189271"/>
        <a:ext cx="6450377" cy="5843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5CCC2D-C98F-A349-8AAA-404B3F847300}">
      <dsp:nvSpPr>
        <dsp:cNvPr id="0" name=""/>
        <dsp:cNvSpPr/>
      </dsp:nvSpPr>
      <dsp:spPr>
        <a:xfrm>
          <a:off x="0" y="237203"/>
          <a:ext cx="6263640" cy="14718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Generally thought of as  	           pro-inflammatory</a:t>
          </a:r>
        </a:p>
      </dsp:txBody>
      <dsp:txXfrm>
        <a:off x="71850" y="309053"/>
        <a:ext cx="6119940" cy="1328160"/>
      </dsp:txXfrm>
    </dsp:sp>
    <dsp:sp modelId="{E1847648-48BE-AB42-9CC1-5B42F3F26B8B}">
      <dsp:nvSpPr>
        <dsp:cNvPr id="0" name=""/>
        <dsp:cNvSpPr/>
      </dsp:nvSpPr>
      <dsp:spPr>
        <a:xfrm>
          <a:off x="0" y="1709063"/>
          <a:ext cx="6263640" cy="1225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a:t>5-HT depletion </a:t>
          </a:r>
          <a:r>
            <a:rPr lang="en-US" sz="2500" kern="1200">
              <a:latin typeface="Times New Roman" panose="02020603050405020304" pitchFamily="18" charset="0"/>
              <a:cs typeface="Times New Roman" panose="02020603050405020304" pitchFamily="18" charset="0"/>
            </a:rPr>
            <a:t>→ ↓ </a:t>
          </a:r>
          <a:r>
            <a:rPr lang="en-US" sz="2500" kern="1200"/>
            <a:t>inflammation</a:t>
          </a:r>
        </a:p>
        <a:p>
          <a:pPr marL="228600" lvl="1" indent="-228600" algn="l" defTabSz="1111250">
            <a:lnSpc>
              <a:spcPct val="90000"/>
            </a:lnSpc>
            <a:spcBef>
              <a:spcPct val="0"/>
            </a:spcBef>
            <a:spcAft>
              <a:spcPct val="20000"/>
            </a:spcAft>
            <a:buChar char="•"/>
          </a:pPr>
          <a:r>
            <a:rPr lang="en-US" sz="2500" kern="1200">
              <a:latin typeface="Times New Roman" panose="02020603050405020304" pitchFamily="18" charset="0"/>
              <a:cs typeface="Times New Roman" panose="02020603050405020304" pitchFamily="18" charset="0"/>
            </a:rPr>
            <a:t>↑</a:t>
          </a:r>
          <a:r>
            <a:rPr lang="en-US" sz="2500" kern="1200"/>
            <a:t> 5-HT in blood associated with </a:t>
          </a:r>
          <a:r>
            <a:rPr lang="en-US" sz="2500" kern="1200">
              <a:latin typeface="Times New Roman" panose="02020603050405020304" pitchFamily="18" charset="0"/>
              <a:cs typeface="Times New Roman" panose="02020603050405020304" pitchFamily="18" charset="0"/>
            </a:rPr>
            <a:t>↑</a:t>
          </a:r>
          <a:r>
            <a:rPr lang="en-US" sz="2500" kern="1200"/>
            <a:t> cytokines (IL-6 &amp; TNF-α) &amp; </a:t>
          </a:r>
          <a:r>
            <a:rPr lang="en-US" sz="2500" i="1" kern="1200"/>
            <a:t>vice versa</a:t>
          </a:r>
          <a:endParaRPr lang="en-US" sz="2500" kern="1200"/>
        </a:p>
      </dsp:txBody>
      <dsp:txXfrm>
        <a:off x="0" y="1709063"/>
        <a:ext cx="6263640" cy="1225440"/>
      </dsp:txXfrm>
    </dsp:sp>
    <dsp:sp modelId="{E9F0849D-C4D3-F94E-8560-EA2FDF4FED08}">
      <dsp:nvSpPr>
        <dsp:cNvPr id="0" name=""/>
        <dsp:cNvSpPr/>
      </dsp:nvSpPr>
      <dsp:spPr>
        <a:xfrm>
          <a:off x="0" y="2934504"/>
          <a:ext cx="6263640" cy="14718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5-HT</a:t>
          </a:r>
          <a:r>
            <a:rPr lang="en-US" sz="3200" kern="1200" baseline="-25000"/>
            <a:t>2A</a:t>
          </a:r>
          <a:r>
            <a:rPr lang="en-US" sz="3200" kern="1200"/>
            <a:t> in </a:t>
          </a:r>
        </a:p>
        <a:p>
          <a:pPr marL="0" lvl="0" indent="0" algn="l" defTabSz="1422400">
            <a:lnSpc>
              <a:spcPct val="90000"/>
            </a:lnSpc>
            <a:spcBef>
              <a:spcPct val="0"/>
            </a:spcBef>
            <a:spcAft>
              <a:spcPct val="35000"/>
            </a:spcAft>
            <a:buNone/>
          </a:pPr>
          <a:r>
            <a:rPr lang="en-US" sz="3200" kern="1200"/>
            <a:t>vascular smooth muscle </a:t>
          </a:r>
        </a:p>
      </dsp:txBody>
      <dsp:txXfrm>
        <a:off x="71850" y="3006354"/>
        <a:ext cx="6119940" cy="1328160"/>
      </dsp:txXfrm>
    </dsp:sp>
    <dsp:sp modelId="{453C4D29-C78D-9A43-A507-A1D7846DBFB9}">
      <dsp:nvSpPr>
        <dsp:cNvPr id="0" name=""/>
        <dsp:cNvSpPr/>
      </dsp:nvSpPr>
      <dsp:spPr>
        <a:xfrm>
          <a:off x="0" y="4406364"/>
          <a:ext cx="6263640" cy="861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t>Activation = ↑ inflammatory cytokine IL-6</a:t>
          </a:r>
        </a:p>
        <a:p>
          <a:pPr marL="228600" lvl="1" indent="-228600" algn="l" defTabSz="1111250">
            <a:lnSpc>
              <a:spcPct val="90000"/>
            </a:lnSpc>
            <a:spcBef>
              <a:spcPct val="0"/>
            </a:spcBef>
            <a:spcAft>
              <a:spcPct val="20000"/>
            </a:spcAft>
            <a:buChar char="•"/>
          </a:pPr>
          <a:r>
            <a:rPr lang="en-US" sz="2500" kern="1200"/>
            <a:t>Inhibition = ↓IL-6</a:t>
          </a:r>
        </a:p>
      </dsp:txBody>
      <dsp:txXfrm>
        <a:off x="0" y="4406364"/>
        <a:ext cx="6263640" cy="8611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6CA62-BC58-40E1-A177-FD30ED5E922F}">
      <dsp:nvSpPr>
        <dsp:cNvPr id="0" name=""/>
        <dsp:cNvSpPr/>
      </dsp:nvSpPr>
      <dsp:spPr>
        <a:xfrm>
          <a:off x="540982" y="3765"/>
          <a:ext cx="719082" cy="71908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1B24A8-ED2E-4981-8762-177B271F50D5}">
      <dsp:nvSpPr>
        <dsp:cNvPr id="0" name=""/>
        <dsp:cNvSpPr/>
      </dsp:nvSpPr>
      <dsp:spPr>
        <a:xfrm>
          <a:off x="691990" y="154772"/>
          <a:ext cx="417067" cy="4170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68622F-91D5-4827-A775-4DAF38B5782F}">
      <dsp:nvSpPr>
        <dsp:cNvPr id="0" name=""/>
        <dsp:cNvSpPr/>
      </dsp:nvSpPr>
      <dsp:spPr>
        <a:xfrm>
          <a:off x="1414154" y="3765"/>
          <a:ext cx="1694979" cy="719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a:t>Meditation</a:t>
          </a:r>
        </a:p>
      </dsp:txBody>
      <dsp:txXfrm>
        <a:off x="1414154" y="3765"/>
        <a:ext cx="1694979" cy="719082"/>
      </dsp:txXfrm>
    </dsp:sp>
    <dsp:sp modelId="{5CD27EE4-0B12-4BBB-A49A-76357386B9AD}">
      <dsp:nvSpPr>
        <dsp:cNvPr id="0" name=""/>
        <dsp:cNvSpPr/>
      </dsp:nvSpPr>
      <dsp:spPr>
        <a:xfrm>
          <a:off x="3404470" y="3765"/>
          <a:ext cx="719082" cy="71908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9A0D43-63AA-486D-B267-FFBFCF764479}">
      <dsp:nvSpPr>
        <dsp:cNvPr id="0" name=""/>
        <dsp:cNvSpPr/>
      </dsp:nvSpPr>
      <dsp:spPr>
        <a:xfrm>
          <a:off x="3555477" y="154772"/>
          <a:ext cx="417067" cy="4170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1FEB02-3638-458C-84A1-E100AF0EE68E}">
      <dsp:nvSpPr>
        <dsp:cNvPr id="0" name=""/>
        <dsp:cNvSpPr/>
      </dsp:nvSpPr>
      <dsp:spPr>
        <a:xfrm>
          <a:off x="4277641" y="3765"/>
          <a:ext cx="1694979" cy="719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a:t>Prayer</a:t>
          </a:r>
        </a:p>
      </dsp:txBody>
      <dsp:txXfrm>
        <a:off x="4277641" y="3765"/>
        <a:ext cx="1694979" cy="719082"/>
      </dsp:txXfrm>
    </dsp:sp>
    <dsp:sp modelId="{E7B8525B-8C2C-4064-BB71-DA6FA3763F38}">
      <dsp:nvSpPr>
        <dsp:cNvPr id="0" name=""/>
        <dsp:cNvSpPr/>
      </dsp:nvSpPr>
      <dsp:spPr>
        <a:xfrm>
          <a:off x="540982" y="1723369"/>
          <a:ext cx="719082" cy="71908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67CC9A-B255-4095-8C27-41AA8742151E}">
      <dsp:nvSpPr>
        <dsp:cNvPr id="0" name=""/>
        <dsp:cNvSpPr/>
      </dsp:nvSpPr>
      <dsp:spPr>
        <a:xfrm>
          <a:off x="691990" y="1874376"/>
          <a:ext cx="417067" cy="4170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C9E7B9-345E-4599-9411-AFE2E451FFBD}">
      <dsp:nvSpPr>
        <dsp:cNvPr id="0" name=""/>
        <dsp:cNvSpPr/>
      </dsp:nvSpPr>
      <dsp:spPr>
        <a:xfrm>
          <a:off x="1414154" y="1723369"/>
          <a:ext cx="1694979" cy="719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dirty="0"/>
            <a:t>Sensory deprivation</a:t>
          </a:r>
        </a:p>
      </dsp:txBody>
      <dsp:txXfrm>
        <a:off x="1414154" y="1723369"/>
        <a:ext cx="1694979" cy="719082"/>
      </dsp:txXfrm>
    </dsp:sp>
    <dsp:sp modelId="{234EC4F7-CDB8-4D5B-89C9-ECCE35469AC7}">
      <dsp:nvSpPr>
        <dsp:cNvPr id="0" name=""/>
        <dsp:cNvSpPr/>
      </dsp:nvSpPr>
      <dsp:spPr>
        <a:xfrm>
          <a:off x="3404470" y="1723369"/>
          <a:ext cx="719082" cy="719082"/>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2EA853-E079-4E31-8BE1-50FEA1DAA4E4}">
      <dsp:nvSpPr>
        <dsp:cNvPr id="0" name=""/>
        <dsp:cNvSpPr/>
      </dsp:nvSpPr>
      <dsp:spPr>
        <a:xfrm>
          <a:off x="3555477" y="1874376"/>
          <a:ext cx="417067" cy="41706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725283-FEFE-48AC-B644-DC67E22B5A29}">
      <dsp:nvSpPr>
        <dsp:cNvPr id="0" name=""/>
        <dsp:cNvSpPr/>
      </dsp:nvSpPr>
      <dsp:spPr>
        <a:xfrm>
          <a:off x="4277641" y="1723369"/>
          <a:ext cx="1694979" cy="719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dirty="0"/>
            <a:t>Breathing technique</a:t>
          </a:r>
        </a:p>
      </dsp:txBody>
      <dsp:txXfrm>
        <a:off x="4277641" y="1723369"/>
        <a:ext cx="1694979" cy="719082"/>
      </dsp:txXfrm>
    </dsp:sp>
    <dsp:sp modelId="{037D7B3D-AE16-4DC6-8815-67C23184B446}">
      <dsp:nvSpPr>
        <dsp:cNvPr id="0" name=""/>
        <dsp:cNvSpPr/>
      </dsp:nvSpPr>
      <dsp:spPr>
        <a:xfrm>
          <a:off x="540982" y="3442974"/>
          <a:ext cx="719082" cy="719082"/>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196C56-65EC-42CF-B3AB-5CA736514D9C}">
      <dsp:nvSpPr>
        <dsp:cNvPr id="0" name=""/>
        <dsp:cNvSpPr/>
      </dsp:nvSpPr>
      <dsp:spPr>
        <a:xfrm>
          <a:off x="691990" y="3593981"/>
          <a:ext cx="417067" cy="4170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A7010B-9B20-4482-B124-BC927A7B3C85}">
      <dsp:nvSpPr>
        <dsp:cNvPr id="0" name=""/>
        <dsp:cNvSpPr/>
      </dsp:nvSpPr>
      <dsp:spPr>
        <a:xfrm>
          <a:off x="1414154" y="3442974"/>
          <a:ext cx="1694979" cy="719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dirty="0"/>
            <a:t>Yoga, hypnotism</a:t>
          </a:r>
        </a:p>
      </dsp:txBody>
      <dsp:txXfrm>
        <a:off x="1414154" y="3442974"/>
        <a:ext cx="1694979" cy="719082"/>
      </dsp:txXfrm>
    </dsp:sp>
    <dsp:sp modelId="{21EC192B-17A8-4022-A7E8-680A32A5712D}">
      <dsp:nvSpPr>
        <dsp:cNvPr id="0" name=""/>
        <dsp:cNvSpPr/>
      </dsp:nvSpPr>
      <dsp:spPr>
        <a:xfrm>
          <a:off x="3404470" y="3442974"/>
          <a:ext cx="719082" cy="71908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6B93A6-CE95-4B22-AB42-8415924E6271}">
      <dsp:nvSpPr>
        <dsp:cNvPr id="0" name=""/>
        <dsp:cNvSpPr/>
      </dsp:nvSpPr>
      <dsp:spPr>
        <a:xfrm>
          <a:off x="3555477" y="3593981"/>
          <a:ext cx="417067" cy="41706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F8ED77-7E39-48E9-A96C-4A49A1E6A475}">
      <dsp:nvSpPr>
        <dsp:cNvPr id="0" name=""/>
        <dsp:cNvSpPr/>
      </dsp:nvSpPr>
      <dsp:spPr>
        <a:xfrm>
          <a:off x="4277641" y="3442974"/>
          <a:ext cx="1694979" cy="719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a:t>Chanting</a:t>
          </a:r>
        </a:p>
      </dsp:txBody>
      <dsp:txXfrm>
        <a:off x="4277641" y="3442974"/>
        <a:ext cx="1694979" cy="719082"/>
      </dsp:txXfrm>
    </dsp:sp>
    <dsp:sp modelId="{6EEC85CA-0028-452B-8B01-33E8DFDD8970}">
      <dsp:nvSpPr>
        <dsp:cNvPr id="0" name=""/>
        <dsp:cNvSpPr/>
      </dsp:nvSpPr>
      <dsp:spPr>
        <a:xfrm>
          <a:off x="540982" y="5162578"/>
          <a:ext cx="719082" cy="71908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F42290-E508-4239-91FA-0A0F602542D9}">
      <dsp:nvSpPr>
        <dsp:cNvPr id="0" name=""/>
        <dsp:cNvSpPr/>
      </dsp:nvSpPr>
      <dsp:spPr>
        <a:xfrm>
          <a:off x="691990" y="5313585"/>
          <a:ext cx="417067" cy="41706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5C0914-D0A0-48CF-A1CD-E4EF07CF4F6D}">
      <dsp:nvSpPr>
        <dsp:cNvPr id="0" name=""/>
        <dsp:cNvSpPr/>
      </dsp:nvSpPr>
      <dsp:spPr>
        <a:xfrm>
          <a:off x="1414154" y="5162578"/>
          <a:ext cx="1694979" cy="719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dirty="0"/>
            <a:t>Rituals</a:t>
          </a:r>
        </a:p>
      </dsp:txBody>
      <dsp:txXfrm>
        <a:off x="1414154" y="5162578"/>
        <a:ext cx="1694979" cy="71908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D897A6-66E4-A04C-8CC9-8FC28915B758}" type="datetimeFigureOut">
              <a:rPr lang="en-US" smtClean="0"/>
              <a:t>1/31/2020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113144-1003-F34C-9D80-1069B5654845}" type="slidenum">
              <a:rPr lang="en-US" smtClean="0"/>
              <a:t>‹#›</a:t>
            </a:fld>
            <a:endParaRPr lang="en-US"/>
          </a:p>
        </p:txBody>
      </p:sp>
    </p:spTree>
    <p:extLst>
      <p:ext uri="{BB962C8B-B14F-4D97-AF65-F5344CB8AC3E}">
        <p14:creationId xmlns:p14="http://schemas.microsoft.com/office/powerpoint/2010/main" val="427086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13144-1003-F34C-9D80-1069B5654845}" type="slidenum">
              <a:rPr lang="en-US" smtClean="0"/>
              <a:t>2</a:t>
            </a:fld>
            <a:endParaRPr lang="en-US"/>
          </a:p>
        </p:txBody>
      </p:sp>
    </p:spTree>
    <p:extLst>
      <p:ext uri="{BB962C8B-B14F-4D97-AF65-F5344CB8AC3E}">
        <p14:creationId xmlns:p14="http://schemas.microsoft.com/office/powerpoint/2010/main" val="1005795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13144-1003-F34C-9D80-1069B5654845}" type="slidenum">
              <a:rPr lang="en-US" smtClean="0"/>
              <a:t>4</a:t>
            </a:fld>
            <a:endParaRPr lang="en-US"/>
          </a:p>
        </p:txBody>
      </p:sp>
    </p:spTree>
    <p:extLst>
      <p:ext uri="{BB962C8B-B14F-4D97-AF65-F5344CB8AC3E}">
        <p14:creationId xmlns:p14="http://schemas.microsoft.com/office/powerpoint/2010/main" val="1207905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13144-1003-F34C-9D80-1069B5654845}" type="slidenum">
              <a:rPr lang="en-US" smtClean="0"/>
              <a:t>34</a:t>
            </a:fld>
            <a:endParaRPr lang="en-US"/>
          </a:p>
        </p:txBody>
      </p:sp>
    </p:spTree>
    <p:extLst>
      <p:ext uri="{BB962C8B-B14F-4D97-AF65-F5344CB8AC3E}">
        <p14:creationId xmlns:p14="http://schemas.microsoft.com/office/powerpoint/2010/main" val="3836182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13144-1003-F34C-9D80-1069B5654845}" type="slidenum">
              <a:rPr lang="en-US" smtClean="0"/>
              <a:t>37</a:t>
            </a:fld>
            <a:endParaRPr lang="en-US"/>
          </a:p>
        </p:txBody>
      </p:sp>
    </p:spTree>
    <p:extLst>
      <p:ext uri="{BB962C8B-B14F-4D97-AF65-F5344CB8AC3E}">
        <p14:creationId xmlns:p14="http://schemas.microsoft.com/office/powerpoint/2010/main" val="3534133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13144-1003-F34C-9D80-1069B5654845}" type="slidenum">
              <a:rPr lang="en-US" smtClean="0"/>
              <a:t>78</a:t>
            </a:fld>
            <a:endParaRPr lang="en-US"/>
          </a:p>
        </p:txBody>
      </p:sp>
    </p:spTree>
    <p:extLst>
      <p:ext uri="{BB962C8B-B14F-4D97-AF65-F5344CB8AC3E}">
        <p14:creationId xmlns:p14="http://schemas.microsoft.com/office/powerpoint/2010/main" val="1067645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13144-1003-F34C-9D80-1069B5654845}" type="slidenum">
              <a:rPr lang="en-US" smtClean="0"/>
              <a:t>86</a:t>
            </a:fld>
            <a:endParaRPr lang="en-US"/>
          </a:p>
        </p:txBody>
      </p:sp>
    </p:spTree>
    <p:extLst>
      <p:ext uri="{BB962C8B-B14F-4D97-AF65-F5344CB8AC3E}">
        <p14:creationId xmlns:p14="http://schemas.microsoft.com/office/powerpoint/2010/main" val="92465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8B94747-0BF6-D94F-A490-58F5AE86F0D3}" type="datetimeFigureOut">
              <a:rPr lang="en-US" smtClean="0"/>
              <a:t>1/31/2020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33D730-7CF1-4440-BD97-E8D75BABDC49}" type="slidenum">
              <a:rPr lang="en-US" smtClean="0"/>
              <a:t>‹#›</a:t>
            </a:fld>
            <a:endParaRPr lang="en-US"/>
          </a:p>
        </p:txBody>
      </p:sp>
    </p:spTree>
    <p:extLst>
      <p:ext uri="{BB962C8B-B14F-4D97-AF65-F5344CB8AC3E}">
        <p14:creationId xmlns:p14="http://schemas.microsoft.com/office/powerpoint/2010/main" val="4174681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B94747-0BF6-D94F-A490-58F5AE86F0D3}" type="datetimeFigureOut">
              <a:rPr lang="en-US" smtClean="0"/>
              <a:t>1/31/2020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33D730-7CF1-4440-BD97-E8D75BABDC49}" type="slidenum">
              <a:rPr lang="en-US" smtClean="0"/>
              <a:t>‹#›</a:t>
            </a:fld>
            <a:endParaRPr lang="en-US"/>
          </a:p>
        </p:txBody>
      </p:sp>
    </p:spTree>
    <p:extLst>
      <p:ext uri="{BB962C8B-B14F-4D97-AF65-F5344CB8AC3E}">
        <p14:creationId xmlns:p14="http://schemas.microsoft.com/office/powerpoint/2010/main" val="2343811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B94747-0BF6-D94F-A490-58F5AE86F0D3}" type="datetimeFigureOut">
              <a:rPr lang="en-US" smtClean="0"/>
              <a:t>1/31/2020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33D730-7CF1-4440-BD97-E8D75BABDC49}" type="slidenum">
              <a:rPr lang="en-US" smtClean="0"/>
              <a:t>‹#›</a:t>
            </a:fld>
            <a:endParaRPr lang="en-US"/>
          </a:p>
        </p:txBody>
      </p:sp>
    </p:spTree>
    <p:extLst>
      <p:ext uri="{BB962C8B-B14F-4D97-AF65-F5344CB8AC3E}">
        <p14:creationId xmlns:p14="http://schemas.microsoft.com/office/powerpoint/2010/main" val="1960590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B94747-0BF6-D94F-A490-58F5AE86F0D3}" type="datetimeFigureOut">
              <a:rPr lang="en-US" smtClean="0"/>
              <a:t>1/31/2020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33D730-7CF1-4440-BD97-E8D75BABDC49}" type="slidenum">
              <a:rPr lang="en-US" smtClean="0"/>
              <a:t>‹#›</a:t>
            </a:fld>
            <a:endParaRPr lang="en-US"/>
          </a:p>
        </p:txBody>
      </p:sp>
    </p:spTree>
    <p:extLst>
      <p:ext uri="{BB962C8B-B14F-4D97-AF65-F5344CB8AC3E}">
        <p14:creationId xmlns:p14="http://schemas.microsoft.com/office/powerpoint/2010/main" val="1801755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B94747-0BF6-D94F-A490-58F5AE86F0D3}" type="datetimeFigureOut">
              <a:rPr lang="en-US" smtClean="0"/>
              <a:t>1/31/2020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33D730-7CF1-4440-BD97-E8D75BABDC49}" type="slidenum">
              <a:rPr lang="en-US" smtClean="0"/>
              <a:t>‹#›</a:t>
            </a:fld>
            <a:endParaRPr lang="en-US"/>
          </a:p>
        </p:txBody>
      </p:sp>
    </p:spTree>
    <p:extLst>
      <p:ext uri="{BB962C8B-B14F-4D97-AF65-F5344CB8AC3E}">
        <p14:creationId xmlns:p14="http://schemas.microsoft.com/office/powerpoint/2010/main" val="4251883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8B94747-0BF6-D94F-A490-58F5AE86F0D3}" type="datetimeFigureOut">
              <a:rPr lang="en-US" smtClean="0"/>
              <a:t>1/31/2020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33D730-7CF1-4440-BD97-E8D75BABDC49}" type="slidenum">
              <a:rPr lang="en-US" smtClean="0"/>
              <a:t>‹#›</a:t>
            </a:fld>
            <a:endParaRPr lang="en-US"/>
          </a:p>
        </p:txBody>
      </p:sp>
    </p:spTree>
    <p:extLst>
      <p:ext uri="{BB962C8B-B14F-4D97-AF65-F5344CB8AC3E}">
        <p14:creationId xmlns:p14="http://schemas.microsoft.com/office/powerpoint/2010/main" val="4274206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B94747-0BF6-D94F-A490-58F5AE86F0D3}" type="datetimeFigureOut">
              <a:rPr lang="en-US" smtClean="0"/>
              <a:t>1/31/2020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33D730-7CF1-4440-BD97-E8D75BABDC49}" type="slidenum">
              <a:rPr lang="en-US" smtClean="0"/>
              <a:t>‹#›</a:t>
            </a:fld>
            <a:endParaRPr lang="en-US"/>
          </a:p>
        </p:txBody>
      </p:sp>
    </p:spTree>
    <p:extLst>
      <p:ext uri="{BB962C8B-B14F-4D97-AF65-F5344CB8AC3E}">
        <p14:creationId xmlns:p14="http://schemas.microsoft.com/office/powerpoint/2010/main" val="2112867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8B94747-0BF6-D94F-A490-58F5AE86F0D3}" type="datetimeFigureOut">
              <a:rPr lang="en-US" smtClean="0"/>
              <a:t>1/31/2020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33D730-7CF1-4440-BD97-E8D75BABDC49}" type="slidenum">
              <a:rPr lang="en-US" smtClean="0"/>
              <a:t>‹#›</a:t>
            </a:fld>
            <a:endParaRPr lang="en-US"/>
          </a:p>
        </p:txBody>
      </p:sp>
    </p:spTree>
    <p:extLst>
      <p:ext uri="{BB962C8B-B14F-4D97-AF65-F5344CB8AC3E}">
        <p14:creationId xmlns:p14="http://schemas.microsoft.com/office/powerpoint/2010/main" val="3567755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B94747-0BF6-D94F-A490-58F5AE86F0D3}" type="datetimeFigureOut">
              <a:rPr lang="en-US" smtClean="0"/>
              <a:t>1/31/2020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33D730-7CF1-4440-BD97-E8D75BABDC49}" type="slidenum">
              <a:rPr lang="en-US" smtClean="0"/>
              <a:t>‹#›</a:t>
            </a:fld>
            <a:endParaRPr lang="en-US"/>
          </a:p>
        </p:txBody>
      </p:sp>
    </p:spTree>
    <p:extLst>
      <p:ext uri="{BB962C8B-B14F-4D97-AF65-F5344CB8AC3E}">
        <p14:creationId xmlns:p14="http://schemas.microsoft.com/office/powerpoint/2010/main" val="2834843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B94747-0BF6-D94F-A490-58F5AE86F0D3}" type="datetimeFigureOut">
              <a:rPr lang="en-US" smtClean="0"/>
              <a:t>1/31/2020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33D730-7CF1-4440-BD97-E8D75BABDC49}" type="slidenum">
              <a:rPr lang="en-US" smtClean="0"/>
              <a:t>‹#›</a:t>
            </a:fld>
            <a:endParaRPr lang="en-US"/>
          </a:p>
        </p:txBody>
      </p:sp>
    </p:spTree>
    <p:extLst>
      <p:ext uri="{BB962C8B-B14F-4D97-AF65-F5344CB8AC3E}">
        <p14:creationId xmlns:p14="http://schemas.microsoft.com/office/powerpoint/2010/main" val="1745057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B94747-0BF6-D94F-A490-58F5AE86F0D3}" type="datetimeFigureOut">
              <a:rPr lang="en-US" smtClean="0"/>
              <a:t>1/31/2020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33D730-7CF1-4440-BD97-E8D75BABDC49}" type="slidenum">
              <a:rPr lang="en-US" smtClean="0"/>
              <a:t>‹#›</a:t>
            </a:fld>
            <a:endParaRPr lang="en-US"/>
          </a:p>
        </p:txBody>
      </p:sp>
    </p:spTree>
    <p:extLst>
      <p:ext uri="{BB962C8B-B14F-4D97-AF65-F5344CB8AC3E}">
        <p14:creationId xmlns:p14="http://schemas.microsoft.com/office/powerpoint/2010/main" val="3824979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B94747-0BF6-D94F-A490-58F5AE86F0D3}" type="datetimeFigureOut">
              <a:rPr lang="en-US" smtClean="0"/>
              <a:t>1/31/2020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3D730-7CF1-4440-BD97-E8D75BABDC49}" type="slidenum">
              <a:rPr lang="en-US" smtClean="0"/>
              <a:t>‹#›</a:t>
            </a:fld>
            <a:endParaRPr lang="en-US"/>
          </a:p>
        </p:txBody>
      </p:sp>
    </p:spTree>
    <p:extLst>
      <p:ext uri="{BB962C8B-B14F-4D97-AF65-F5344CB8AC3E}">
        <p14:creationId xmlns:p14="http://schemas.microsoft.com/office/powerpoint/2010/main" val="2817530106"/>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frontiersin.org/articles/10.3389/fphar.2018.00172/full#B144" TargetMode="External"/><Relationship Id="rId7" Type="http://schemas.openxmlformats.org/officeDocument/2006/relationships/hyperlink" Target="https://www.frontiersin.org/articles/10.3389/fphar.2018.00172/full#B262" TargetMode="External"/><Relationship Id="rId2" Type="http://schemas.openxmlformats.org/officeDocument/2006/relationships/hyperlink" Target="https://www.frontiersin.org/articles/10.3389/fphar.2018.00172/full#B265" TargetMode="External"/><Relationship Id="rId1" Type="http://schemas.openxmlformats.org/officeDocument/2006/relationships/slideLayout" Target="../slideLayouts/slideLayout2.xml"/><Relationship Id="rId6" Type="http://schemas.openxmlformats.org/officeDocument/2006/relationships/hyperlink" Target="https://www.frontiersin.org/articles/10.3389/fphar.2018.00172/full#B201" TargetMode="External"/><Relationship Id="rId5" Type="http://schemas.openxmlformats.org/officeDocument/2006/relationships/hyperlink" Target="https://www.frontiersin.org/articles/10.3389/fphar.2018.00172/full#B147" TargetMode="External"/><Relationship Id="rId4" Type="http://schemas.openxmlformats.org/officeDocument/2006/relationships/hyperlink" Target="https://www.frontiersin.org/articles/10.3389/fphar.2018.00172/full#B146"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iacopoapps.appspot.com/hopalongwebg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ncbi.nlm.nih.gov/pubmed/?term=McDonald%20AJ%5BAuthor%5D&amp;cauthor=true&amp;cauthor_uid=17331657" TargetMode="External"/><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hyperlink" Target="https://www.ncbi.nlm.nih.gov/pubmed/?term=Mascagni%20F%5BAuthor%5D&amp;cauthor=true&amp;cauthor_uid=17331657"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3.xml.rels><?xml version="1.0" encoding="UTF-8" standalone="yes"?>
<Relationships xmlns="http://schemas.openxmlformats.org/package/2006/relationships"><Relationship Id="rId8" Type="http://schemas.openxmlformats.org/officeDocument/2006/relationships/hyperlink" Target="https://www.frontiersin.org/articles/10.3389/fphar.2018.00172/full#B63" TargetMode="External"/><Relationship Id="rId3" Type="http://schemas.openxmlformats.org/officeDocument/2006/relationships/hyperlink" Target="https://www.frontiersin.org/articles/10.3389/fphar.2018.00172/full#B10" TargetMode="External"/><Relationship Id="rId7" Type="http://schemas.openxmlformats.org/officeDocument/2006/relationships/hyperlink" Target="https://www.frontiersin.org/articles/10.3389/fphar.2018.00172/full#B155" TargetMode="External"/><Relationship Id="rId12" Type="http://schemas.openxmlformats.org/officeDocument/2006/relationships/hyperlink" Target="https://www.frontiersin.org/articles/10.3389/fphar.2018.00172/full#B269" TargetMode="External"/><Relationship Id="rId2" Type="http://schemas.openxmlformats.org/officeDocument/2006/relationships/hyperlink" Target="https://www.frontiersin.org/articles/10.3389/fphar.2018.00172/full#B229" TargetMode="External"/><Relationship Id="rId1" Type="http://schemas.openxmlformats.org/officeDocument/2006/relationships/slideLayout" Target="../slideLayouts/slideLayout2.xml"/><Relationship Id="rId6" Type="http://schemas.openxmlformats.org/officeDocument/2006/relationships/hyperlink" Target="https://www.frontiersin.org/articles/10.3389/fphar.2018.00172/full#B165" TargetMode="External"/><Relationship Id="rId11" Type="http://schemas.openxmlformats.org/officeDocument/2006/relationships/hyperlink" Target="https://www.frontiersin.org/articles/10.3389/fphar.2018.00172/full#B200" TargetMode="External"/><Relationship Id="rId5" Type="http://schemas.openxmlformats.org/officeDocument/2006/relationships/hyperlink" Target="https://www.frontiersin.org/articles/10.3389/fphar.2018.00172/full#B251" TargetMode="External"/><Relationship Id="rId10" Type="http://schemas.openxmlformats.org/officeDocument/2006/relationships/hyperlink" Target="https://www.frontiersin.org/articles/10.3389/fphar.2018.00172/full#B37" TargetMode="External"/><Relationship Id="rId4" Type="http://schemas.openxmlformats.org/officeDocument/2006/relationships/hyperlink" Target="https://www.frontiersin.org/articles/10.3389/fphar.2018.00172/full#B38" TargetMode="External"/><Relationship Id="rId9" Type="http://schemas.openxmlformats.org/officeDocument/2006/relationships/hyperlink" Target="https://www.frontiersin.org/articles/10.3389/fphar.2018.00172/full#B17"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www.frontiersin.org/articles/10.3389/fphar.2018.00172/full#B121" TargetMode="External"/><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hyperlink" Target="https://www.frontiersin.org/articles/10.3389/fphar.2018.00172/full#B118"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www.google.com/imgres?imgurl=https://upload.wikimedia.org/wikipedia/commons/thumb/6/6b/DOI2DACS.svg/130px-DOI2DACS.svg.png&amp;imgrefurl=https://en.wikipedia.org/wiki/2,5-Dimethoxy-4-iodoamphetamine&amp;h=120&amp;w=130&amp;tbnid=9PM9zwahH5jRBM:&amp;q=DOI+drug&amp;tbnh=120&amp;tbnw=130&amp;usg=AI4_-kQn2sOxT-nxS8mZiftOPcseHfzSyA&amp;vet=1&amp;docid=Tk9oksHK3OQ68M&amp;client=firefox-b-1-ab&amp;sa=X&amp;ved=2ahUKEwjLreLd2YfgAhWLnOAKHemgBYQQ9QEwAHoECAAQBg"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8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87.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9.xml.rels><?xml version="1.0" encoding="UTF-8" standalone="yes"?>
<Relationships xmlns="http://schemas.openxmlformats.org/package/2006/relationships"><Relationship Id="rId3" Type="http://schemas.openxmlformats.org/officeDocument/2006/relationships/hyperlink" Target="https://www.frontiersin.org/articles/10.3389/fphar.2018.00172/full#B96" TargetMode="External"/><Relationship Id="rId2" Type="http://schemas.openxmlformats.org/officeDocument/2006/relationships/hyperlink" Target="https://www.frontiersin.org/articles/10.3389/fphar.2018.00172/full#B100" TargetMode="External"/><Relationship Id="rId1" Type="http://schemas.openxmlformats.org/officeDocument/2006/relationships/slideLayout" Target="../slideLayouts/slideLayout2.xml"/><Relationship Id="rId6" Type="http://schemas.openxmlformats.org/officeDocument/2006/relationships/hyperlink" Target="https://www.frontiersin.org/articles/10.3389/fphar.2018.00172/full#B161" TargetMode="External"/><Relationship Id="rId5" Type="http://schemas.openxmlformats.org/officeDocument/2006/relationships/hyperlink" Target="https://www.frontiersin.org/articles/10.3389/fphar.2018.00172/full#B246" TargetMode="External"/><Relationship Id="rId4" Type="http://schemas.openxmlformats.org/officeDocument/2006/relationships/hyperlink" Target="https://www.frontiersin.org/articles/10.3389/fphar.2018.00172/full#B24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Rectangle 134">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D0ABD4-5EA9-6248-AA5F-BD5765B77A21}"/>
              </a:ext>
            </a:extLst>
          </p:cNvPr>
          <p:cNvSpPr>
            <a:spLocks noGrp="1"/>
          </p:cNvSpPr>
          <p:nvPr>
            <p:ph type="ctrTitle"/>
          </p:nvPr>
        </p:nvSpPr>
        <p:spPr>
          <a:xfrm>
            <a:off x="5021821" y="3812954"/>
            <a:ext cx="6465287" cy="1516014"/>
          </a:xfrm>
        </p:spPr>
        <p:txBody>
          <a:bodyPr>
            <a:normAutofit/>
          </a:bodyPr>
          <a:lstStyle/>
          <a:p>
            <a:pPr algn="l"/>
            <a:r>
              <a:rPr lang="en-US" sz="4400">
                <a:solidFill>
                  <a:srgbClr val="FFFFFF"/>
                </a:solidFill>
                <a:latin typeface="Urdu Typesetting" panose="03020402040406030203" pitchFamily="66" charset="-78"/>
                <a:ea typeface="STHupo" panose="02010800040101010101" pitchFamily="2" charset="-122"/>
                <a:cs typeface="Urdu Typesetting" panose="03020402040406030203" pitchFamily="66" charset="-78"/>
              </a:rPr>
              <a:t>Introduction to</a:t>
            </a:r>
            <a:br>
              <a:rPr lang="en-US" sz="4400">
                <a:solidFill>
                  <a:srgbClr val="FFFFFF"/>
                </a:solidFill>
                <a:latin typeface="Urdu Typesetting" panose="03020402040406030203" pitchFamily="66" charset="-78"/>
                <a:ea typeface="STHupo" panose="02010800040101010101" pitchFamily="2" charset="-122"/>
                <a:cs typeface="Urdu Typesetting" panose="03020402040406030203" pitchFamily="66" charset="-78"/>
              </a:rPr>
            </a:br>
            <a:r>
              <a:rPr lang="en-US" sz="4400">
                <a:solidFill>
                  <a:srgbClr val="FFFFFF"/>
                </a:solidFill>
                <a:latin typeface="Urdu Typesetting" panose="03020402040406030203" pitchFamily="66" charset="-78"/>
                <a:ea typeface="STHupo" panose="02010800040101010101" pitchFamily="2" charset="-122"/>
                <a:cs typeface="Urdu Typesetting" panose="03020402040406030203" pitchFamily="66" charset="-78"/>
              </a:rPr>
              <a:t>Serotonergic</a:t>
            </a:r>
            <a:r>
              <a:rPr lang="en-US" sz="4400">
                <a:solidFill>
                  <a:srgbClr val="FFFFFF"/>
                </a:solidFill>
                <a:latin typeface="STHupo" panose="02010800040101010101" pitchFamily="2" charset="-122"/>
                <a:ea typeface="STHupo" panose="02010800040101010101" pitchFamily="2" charset="-122"/>
              </a:rPr>
              <a:t> </a:t>
            </a:r>
            <a:r>
              <a:rPr lang="en-US" sz="4400">
                <a:solidFill>
                  <a:srgbClr val="FFFFFF"/>
                </a:solidFill>
                <a:latin typeface="Urdu Typesetting" panose="03020402040406030203" pitchFamily="66" charset="-78"/>
                <a:ea typeface="STHupo" panose="02010800040101010101" pitchFamily="2" charset="-122"/>
                <a:cs typeface="Urdu Typesetting" panose="03020402040406030203" pitchFamily="66" charset="-78"/>
              </a:rPr>
              <a:t>Psychedelics</a:t>
            </a:r>
          </a:p>
        </p:txBody>
      </p:sp>
      <p:sp>
        <p:nvSpPr>
          <p:cNvPr id="3" name="Subtitle 2">
            <a:extLst>
              <a:ext uri="{FF2B5EF4-FFF2-40B4-BE49-F238E27FC236}">
                <a16:creationId xmlns:a16="http://schemas.microsoft.com/office/drawing/2014/main" id="{7549FD66-FB7B-1541-8986-039A308B389F}"/>
              </a:ext>
            </a:extLst>
          </p:cNvPr>
          <p:cNvSpPr>
            <a:spLocks noGrp="1"/>
          </p:cNvSpPr>
          <p:nvPr>
            <p:ph type="subTitle" idx="1"/>
          </p:nvPr>
        </p:nvSpPr>
        <p:spPr>
          <a:xfrm>
            <a:off x="5021821" y="5550568"/>
            <a:ext cx="6465286" cy="602551"/>
          </a:xfrm>
        </p:spPr>
        <p:txBody>
          <a:bodyPr>
            <a:normAutofit/>
          </a:bodyPr>
          <a:lstStyle/>
          <a:p>
            <a:pPr algn="l"/>
            <a:r>
              <a:rPr lang="en-US" sz="2000">
                <a:solidFill>
                  <a:srgbClr val="FFF967"/>
                </a:solidFill>
              </a:rPr>
              <a:t>Kevin Krupp</a:t>
            </a:r>
          </a:p>
        </p:txBody>
      </p:sp>
      <p:cxnSp>
        <p:nvCxnSpPr>
          <p:cNvPr id="3077" name="Straight Connector 136">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26" name="Picture 2" descr="Image result for serotonergic psychedelics">
            <a:extLst>
              <a:ext uri="{FF2B5EF4-FFF2-40B4-BE49-F238E27FC236}">
                <a16:creationId xmlns:a16="http://schemas.microsoft.com/office/drawing/2014/main" id="{603B3702-F5D6-1F42-86DD-E3B87D4054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669"/>
          <a:stretch/>
        </p:blipFill>
        <p:spPr bwMode="auto">
          <a:xfrm>
            <a:off x="317635" y="321733"/>
            <a:ext cx="4160452" cy="621453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psychedelic research">
            <a:extLst>
              <a:ext uri="{FF2B5EF4-FFF2-40B4-BE49-F238E27FC236}">
                <a16:creationId xmlns:a16="http://schemas.microsoft.com/office/drawing/2014/main" id="{DDBD0134-A041-0C4C-90BD-534EF56155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320" r="2" b="18237"/>
          <a:stretch/>
        </p:blipFill>
        <p:spPr bwMode="auto">
          <a:xfrm>
            <a:off x="4654296" y="299363"/>
            <a:ext cx="7217085" cy="3008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353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DCCA6-8CDB-7149-8863-006C99718503}"/>
              </a:ext>
            </a:extLst>
          </p:cNvPr>
          <p:cNvSpPr>
            <a:spLocks noGrp="1"/>
          </p:cNvSpPr>
          <p:nvPr>
            <p:ph type="title"/>
          </p:nvPr>
        </p:nvSpPr>
        <p:spPr>
          <a:xfrm>
            <a:off x="4965430" y="629268"/>
            <a:ext cx="6586491" cy="1286160"/>
          </a:xfrm>
        </p:spPr>
        <p:txBody>
          <a:bodyPr anchor="b">
            <a:normAutofit/>
          </a:bodyPr>
          <a:lstStyle/>
          <a:p>
            <a:r>
              <a:rPr lang="en-US" dirty="0"/>
              <a:t>Enhanced Suggestibility	</a:t>
            </a:r>
          </a:p>
        </p:txBody>
      </p:sp>
      <p:sp>
        <p:nvSpPr>
          <p:cNvPr id="3" name="Content Placeholder 2">
            <a:extLst>
              <a:ext uri="{FF2B5EF4-FFF2-40B4-BE49-F238E27FC236}">
                <a16:creationId xmlns:a16="http://schemas.microsoft.com/office/drawing/2014/main" id="{1FA7F834-398C-D94C-9E14-D8417640891D}"/>
              </a:ext>
            </a:extLst>
          </p:cNvPr>
          <p:cNvSpPr>
            <a:spLocks noGrp="1"/>
          </p:cNvSpPr>
          <p:nvPr>
            <p:ph idx="1"/>
          </p:nvPr>
        </p:nvSpPr>
        <p:spPr>
          <a:xfrm>
            <a:off x="4635064" y="2850173"/>
            <a:ext cx="7872248" cy="3785419"/>
          </a:xfrm>
        </p:spPr>
        <p:txBody>
          <a:bodyPr>
            <a:normAutofit/>
          </a:bodyPr>
          <a:lstStyle/>
          <a:p>
            <a:pPr marL="0" indent="0">
              <a:buNone/>
            </a:pPr>
            <a:r>
              <a:rPr lang="en-US" sz="2400" dirty="0"/>
              <a:t>LSD vs. placebo control (N=15)</a:t>
            </a:r>
          </a:p>
          <a:p>
            <a:pPr lvl="1"/>
            <a:r>
              <a:rPr lang="en-US" dirty="0"/>
              <a:t>LSD </a:t>
            </a:r>
            <a:r>
              <a:rPr lang="en-US" dirty="0">
                <a:latin typeface="Georgia" panose="02040502050405020303" pitchFamily="18" charset="0"/>
              </a:rPr>
              <a:t>↑</a:t>
            </a:r>
            <a:r>
              <a:rPr lang="en-US" dirty="0"/>
              <a:t> suggestibility compared to control</a:t>
            </a:r>
            <a:endParaRPr lang="en-US" sz="2000" dirty="0"/>
          </a:p>
          <a:p>
            <a:pPr marL="457200" lvl="1" indent="0">
              <a:buNone/>
            </a:pPr>
            <a:r>
              <a:rPr lang="en-US" sz="2400" dirty="0"/>
              <a:t>	- Degree of suggestibility enhancement positively         	  correlated baseline measure of conscientiousness</a:t>
            </a:r>
          </a:p>
        </p:txBody>
      </p:sp>
      <p:pic>
        <p:nvPicPr>
          <p:cNvPr id="2050" name="Picture 2" descr="Image result for suggestibility">
            <a:extLst>
              <a:ext uri="{FF2B5EF4-FFF2-40B4-BE49-F238E27FC236}">
                <a16:creationId xmlns:a16="http://schemas.microsoft.com/office/drawing/2014/main" id="{61C6ED9C-5B74-EA4B-8816-227D986251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24" r="-20828" b="-19002"/>
          <a:stretch/>
        </p:blipFill>
        <p:spPr bwMode="auto">
          <a:xfrm>
            <a:off x="329859" y="-52551"/>
            <a:ext cx="4635571" cy="8150063"/>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CB48AF9-18D2-9F4F-91EB-D6F5A526E553}"/>
              </a:ext>
            </a:extLst>
          </p:cNvPr>
          <p:cNvSpPr txBox="1"/>
          <p:nvPr/>
        </p:nvSpPr>
        <p:spPr>
          <a:xfrm>
            <a:off x="9502161" y="69113"/>
            <a:ext cx="2689839" cy="646331"/>
          </a:xfrm>
          <a:prstGeom prst="rect">
            <a:avLst/>
          </a:prstGeom>
          <a:noFill/>
        </p:spPr>
        <p:txBody>
          <a:bodyPr wrap="none" rtlCol="0">
            <a:spAutoFit/>
          </a:bodyPr>
          <a:lstStyle/>
          <a:p>
            <a:r>
              <a:rPr lang="en-US" dirty="0"/>
              <a:t>(Carhart-Harris et al. 2015)</a:t>
            </a:r>
          </a:p>
          <a:p>
            <a:endParaRPr lang="en-US" dirty="0"/>
          </a:p>
        </p:txBody>
      </p:sp>
    </p:spTree>
    <p:extLst>
      <p:ext uri="{BB962C8B-B14F-4D97-AF65-F5344CB8AC3E}">
        <p14:creationId xmlns:p14="http://schemas.microsoft.com/office/powerpoint/2010/main" val="3032195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D4DB241-62C2-734A-976C-995AE4ADF8CC}"/>
              </a:ext>
            </a:extLst>
          </p:cNvPr>
          <p:cNvSpPr>
            <a:spLocks noGrp="1"/>
          </p:cNvSpPr>
          <p:nvPr>
            <p:ph idx="1"/>
          </p:nvPr>
        </p:nvSpPr>
        <p:spPr>
          <a:xfrm>
            <a:off x="4654296" y="320040"/>
            <a:ext cx="7216126" cy="6217920"/>
          </a:xfrm>
        </p:spPr>
        <p:txBody>
          <a:bodyPr vert="horz" lIns="91440" tIns="45720" rIns="91440" bIns="45720" rtlCol="0" anchor="b">
            <a:normAutofit/>
          </a:bodyPr>
          <a:lstStyle/>
          <a:p>
            <a:pPr marL="0" indent="0">
              <a:buNone/>
            </a:pPr>
            <a:r>
              <a:rPr lang="en-US" dirty="0"/>
              <a:t>“ …the feature that distinguishes the psychedelic agents from other classes of drug is their capacity reliably to induce states of altered perception, thought, and feeling that are not experienced otherwise except in dreams or at times of religious exaltation” (Jaffe 1990)</a:t>
            </a:r>
          </a:p>
          <a:p>
            <a:pPr marL="0"/>
            <a:endParaRPr lang="en-US" dirty="0"/>
          </a:p>
          <a:p>
            <a:pPr marL="0" indent="0">
              <a:buNone/>
            </a:pPr>
            <a:endParaRPr lang="en-US" dirty="0"/>
          </a:p>
          <a:p>
            <a:pPr marL="0" indent="0">
              <a:buNone/>
            </a:pPr>
            <a:r>
              <a:rPr lang="en-US" dirty="0"/>
              <a:t>Full of unspecifiable significance; exciting wonder and awe</a:t>
            </a:r>
          </a:p>
          <a:p>
            <a:endParaRPr lang="en-US" dirty="0"/>
          </a:p>
        </p:txBody>
      </p:sp>
      <p:sp>
        <p:nvSpPr>
          <p:cNvPr id="4" name="TextBox 3">
            <a:extLst>
              <a:ext uri="{FF2B5EF4-FFF2-40B4-BE49-F238E27FC236}">
                <a16:creationId xmlns:a16="http://schemas.microsoft.com/office/drawing/2014/main" id="{DB7BD09C-384B-5A46-9310-F52C5491415E}"/>
              </a:ext>
            </a:extLst>
          </p:cNvPr>
          <p:cNvSpPr txBox="1"/>
          <p:nvPr/>
        </p:nvSpPr>
        <p:spPr>
          <a:xfrm>
            <a:off x="321564" y="6180083"/>
            <a:ext cx="1995967" cy="357878"/>
          </a:xfrm>
          <a:prstGeom prst="rect">
            <a:avLst/>
          </a:prstGeom>
        </p:spPr>
        <p:txBody>
          <a:bodyPr vert="horz" lIns="91440" tIns="45720" rIns="91440" bIns="45720" rtlCol="0">
            <a:normAutofit lnSpcReduction="10000"/>
          </a:bodyPr>
          <a:lstStyle/>
          <a:p>
            <a:pPr defTabSz="914400">
              <a:lnSpc>
                <a:spcPct val="90000"/>
              </a:lnSpc>
              <a:spcAft>
                <a:spcPts val="600"/>
              </a:spcAft>
            </a:pPr>
            <a:r>
              <a:rPr lang="en-US" sz="2000" dirty="0"/>
              <a:t>(D. Nichols 2016)</a:t>
            </a:r>
          </a:p>
        </p:txBody>
      </p:sp>
    </p:spTree>
    <p:extLst>
      <p:ext uri="{BB962C8B-B14F-4D97-AF65-F5344CB8AC3E}">
        <p14:creationId xmlns:p14="http://schemas.microsoft.com/office/powerpoint/2010/main" val="1314636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110" name="Picture 14" descr="Image result for human image">
            <a:extLst>
              <a:ext uri="{FF2B5EF4-FFF2-40B4-BE49-F238E27FC236}">
                <a16:creationId xmlns:a16="http://schemas.microsoft.com/office/drawing/2014/main" id="{CC7CDB1A-4902-6D43-B695-5A84FC6154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34" r="8769" b="1"/>
          <a:stretch/>
        </p:blipFill>
        <p:spPr bwMode="auto">
          <a:xfrm>
            <a:off x="1" y="1"/>
            <a:ext cx="2970465" cy="338327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psilocybe">
            <a:extLst>
              <a:ext uri="{FF2B5EF4-FFF2-40B4-BE49-F238E27FC236}">
                <a16:creationId xmlns:a16="http://schemas.microsoft.com/office/drawing/2014/main" id="{6F806418-F256-FD48-B7C9-BBF9703799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612" r="3" b="13207"/>
          <a:stretch/>
        </p:blipFill>
        <p:spPr bwMode="auto">
          <a:xfrm>
            <a:off x="3072956" y="10"/>
            <a:ext cx="2970465" cy="3383268"/>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mage result for toad dmt">
            <a:extLst>
              <a:ext uri="{FF2B5EF4-FFF2-40B4-BE49-F238E27FC236}">
                <a16:creationId xmlns:a16="http://schemas.microsoft.com/office/drawing/2014/main" id="{90715170-B24D-DB44-8D05-C9C56E922E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53" r="17274" b="1"/>
          <a:stretch/>
        </p:blipFill>
        <p:spPr bwMode="auto">
          <a:xfrm>
            <a:off x="6145909" y="10"/>
            <a:ext cx="2971800" cy="338326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mescaline">
            <a:extLst>
              <a:ext uri="{FF2B5EF4-FFF2-40B4-BE49-F238E27FC236}">
                <a16:creationId xmlns:a16="http://schemas.microsoft.com/office/drawing/2014/main" id="{5DFC37AE-4AFC-184A-A99F-B73CE46A3C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105" r="10181" b="-2"/>
          <a:stretch/>
        </p:blipFill>
        <p:spPr bwMode="auto">
          <a:xfrm>
            <a:off x="9220200" y="10"/>
            <a:ext cx="2971800" cy="33832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P. viridis">
            <a:extLst>
              <a:ext uri="{FF2B5EF4-FFF2-40B4-BE49-F238E27FC236}">
                <a16:creationId xmlns:a16="http://schemas.microsoft.com/office/drawing/2014/main" id="{94FA9851-A75E-3B4C-B183-5E5107575A7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902" r="22336" b="2"/>
          <a:stretch/>
        </p:blipFill>
        <p:spPr bwMode="auto">
          <a:xfrm>
            <a:off x="-1017" y="3474720"/>
            <a:ext cx="2970465" cy="33832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CCAA92F-5DF3-FF4C-A202-62783A959171}"/>
              </a:ext>
            </a:extLst>
          </p:cNvPr>
          <p:cNvSpPr>
            <a:spLocks noGrp="1"/>
          </p:cNvSpPr>
          <p:nvPr>
            <p:ph type="title"/>
          </p:nvPr>
        </p:nvSpPr>
        <p:spPr>
          <a:xfrm>
            <a:off x="6805246" y="3359960"/>
            <a:ext cx="5193748" cy="637124"/>
          </a:xfrm>
        </p:spPr>
        <p:txBody>
          <a:bodyPr>
            <a:normAutofit/>
          </a:bodyPr>
          <a:lstStyle/>
          <a:p>
            <a:r>
              <a:rPr lang="en-US" sz="3600" b="1" u="sng" dirty="0">
                <a:solidFill>
                  <a:srgbClr val="FFFFFF"/>
                </a:solidFill>
                <a:latin typeface="Urdu Typesetting" panose="03020402040406030203" pitchFamily="66" charset="-78"/>
                <a:ea typeface="STHupo" panose="02010800040101010101" pitchFamily="2" charset="-122"/>
                <a:cs typeface="Urdu Typesetting" panose="03020402040406030203" pitchFamily="66" charset="-78"/>
              </a:rPr>
              <a:t>Where      are     they       found?</a:t>
            </a:r>
          </a:p>
        </p:txBody>
      </p:sp>
      <p:sp>
        <p:nvSpPr>
          <p:cNvPr id="3" name="Content Placeholder 2">
            <a:extLst>
              <a:ext uri="{FF2B5EF4-FFF2-40B4-BE49-F238E27FC236}">
                <a16:creationId xmlns:a16="http://schemas.microsoft.com/office/drawing/2014/main" id="{71AC1B0B-52D9-4E41-8724-47773533B58F}"/>
              </a:ext>
            </a:extLst>
          </p:cNvPr>
          <p:cNvSpPr>
            <a:spLocks noGrp="1"/>
          </p:cNvSpPr>
          <p:nvPr>
            <p:ph idx="1"/>
          </p:nvPr>
        </p:nvSpPr>
        <p:spPr>
          <a:xfrm>
            <a:off x="6254991" y="4486845"/>
            <a:ext cx="5725436" cy="1758732"/>
          </a:xfrm>
        </p:spPr>
        <p:txBody>
          <a:bodyPr>
            <a:normAutofit/>
          </a:bodyPr>
          <a:lstStyle/>
          <a:p>
            <a:r>
              <a:rPr lang="en-US" sz="2400" dirty="0">
                <a:solidFill>
                  <a:srgbClr val="FFFFFF"/>
                </a:solidFill>
              </a:rPr>
              <a:t>Many naturally occurring compounds produced by various plants/fungi/animals</a:t>
            </a:r>
          </a:p>
          <a:p>
            <a:r>
              <a:rPr lang="en-US" sz="2400" dirty="0">
                <a:solidFill>
                  <a:srgbClr val="FFFFFF"/>
                </a:solidFill>
              </a:rPr>
              <a:t>Plants containing DMT can be found almost anywhere</a:t>
            </a:r>
          </a:p>
        </p:txBody>
      </p:sp>
      <p:pic>
        <p:nvPicPr>
          <p:cNvPr id="2052" name="Picture 4" descr="Image result for ergot fungus">
            <a:extLst>
              <a:ext uri="{FF2B5EF4-FFF2-40B4-BE49-F238E27FC236}">
                <a16:creationId xmlns:a16="http://schemas.microsoft.com/office/drawing/2014/main" id="{05ED7005-A549-1348-BED0-012398BBCD2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493" r="19082" b="1"/>
          <a:stretch/>
        </p:blipFill>
        <p:spPr bwMode="auto">
          <a:xfrm>
            <a:off x="3059902" y="3474719"/>
            <a:ext cx="2970466" cy="338328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89F8A0EF-F54E-5043-8172-6C506C9FE245}"/>
              </a:ext>
            </a:extLst>
          </p:cNvPr>
          <p:cNvCxnSpPr>
            <a:cxnSpLocks/>
          </p:cNvCxnSpPr>
          <p:nvPr/>
        </p:nvCxnSpPr>
        <p:spPr>
          <a:xfrm flipH="1">
            <a:off x="2057400" y="171450"/>
            <a:ext cx="912048" cy="495300"/>
          </a:xfrm>
          <a:prstGeom prst="straightConnector1">
            <a:avLst/>
          </a:prstGeom>
          <a:ln w="88900">
            <a:solidFill>
              <a:schemeClr val="bg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248F382-A6BA-FC4B-BF97-00F97A097CE1}"/>
              </a:ext>
            </a:extLst>
          </p:cNvPr>
          <p:cNvSpPr txBox="1"/>
          <p:nvPr/>
        </p:nvSpPr>
        <p:spPr>
          <a:xfrm>
            <a:off x="150654" y="639332"/>
            <a:ext cx="646331" cy="369332"/>
          </a:xfrm>
          <a:prstGeom prst="rect">
            <a:avLst/>
          </a:prstGeom>
          <a:noFill/>
        </p:spPr>
        <p:txBody>
          <a:bodyPr wrap="none" rtlCol="0">
            <a:spAutoFit/>
          </a:bodyPr>
          <a:lstStyle/>
          <a:p>
            <a:pPr>
              <a:spcAft>
                <a:spcPts val="600"/>
              </a:spcAft>
            </a:pPr>
            <a:r>
              <a:rPr lang="en-US" b="1" dirty="0">
                <a:solidFill>
                  <a:schemeClr val="bg1"/>
                </a:solidFill>
              </a:rPr>
              <a:t>DMT</a:t>
            </a:r>
            <a:endParaRPr lang="en-US" b="1">
              <a:solidFill>
                <a:schemeClr val="bg1"/>
              </a:solidFill>
            </a:endParaRPr>
          </a:p>
        </p:txBody>
      </p:sp>
      <p:sp>
        <p:nvSpPr>
          <p:cNvPr id="19" name="TextBox 18">
            <a:extLst>
              <a:ext uri="{FF2B5EF4-FFF2-40B4-BE49-F238E27FC236}">
                <a16:creationId xmlns:a16="http://schemas.microsoft.com/office/drawing/2014/main" id="{AFEDEAE2-E7B8-6549-8A35-973FD65747FB}"/>
              </a:ext>
            </a:extLst>
          </p:cNvPr>
          <p:cNvSpPr txBox="1"/>
          <p:nvPr/>
        </p:nvSpPr>
        <p:spPr>
          <a:xfrm>
            <a:off x="3081909" y="-6897"/>
            <a:ext cx="1140762" cy="369332"/>
          </a:xfrm>
          <a:prstGeom prst="rect">
            <a:avLst/>
          </a:prstGeom>
          <a:noFill/>
        </p:spPr>
        <p:txBody>
          <a:bodyPr wrap="none" rtlCol="0">
            <a:spAutoFit/>
          </a:bodyPr>
          <a:lstStyle/>
          <a:p>
            <a:pPr>
              <a:spcAft>
                <a:spcPts val="600"/>
              </a:spcAft>
            </a:pPr>
            <a:r>
              <a:rPr lang="en-US" b="1" dirty="0"/>
              <a:t>Psilocybin</a:t>
            </a:r>
          </a:p>
        </p:txBody>
      </p:sp>
      <p:sp>
        <p:nvSpPr>
          <p:cNvPr id="20" name="TextBox 19">
            <a:extLst>
              <a:ext uri="{FF2B5EF4-FFF2-40B4-BE49-F238E27FC236}">
                <a16:creationId xmlns:a16="http://schemas.microsoft.com/office/drawing/2014/main" id="{BCB88EE7-2DC9-8A46-84E4-4B4E413B03D3}"/>
              </a:ext>
            </a:extLst>
          </p:cNvPr>
          <p:cNvSpPr txBox="1"/>
          <p:nvPr/>
        </p:nvSpPr>
        <p:spPr>
          <a:xfrm>
            <a:off x="7715214" y="49768"/>
            <a:ext cx="1377300" cy="369332"/>
          </a:xfrm>
          <a:prstGeom prst="rect">
            <a:avLst/>
          </a:prstGeom>
          <a:noFill/>
        </p:spPr>
        <p:txBody>
          <a:bodyPr wrap="none" rtlCol="0">
            <a:spAutoFit/>
          </a:bodyPr>
          <a:lstStyle/>
          <a:p>
            <a:pPr>
              <a:spcAft>
                <a:spcPts val="600"/>
              </a:spcAft>
            </a:pPr>
            <a:r>
              <a:rPr lang="en-US" b="1" dirty="0"/>
              <a:t>5-MeO-DMT</a:t>
            </a:r>
            <a:endParaRPr lang="en-US" b="1"/>
          </a:p>
        </p:txBody>
      </p:sp>
      <p:sp>
        <p:nvSpPr>
          <p:cNvPr id="21" name="TextBox 20">
            <a:extLst>
              <a:ext uri="{FF2B5EF4-FFF2-40B4-BE49-F238E27FC236}">
                <a16:creationId xmlns:a16="http://schemas.microsoft.com/office/drawing/2014/main" id="{F511D36B-859D-8243-B3D6-435651037C2D}"/>
              </a:ext>
            </a:extLst>
          </p:cNvPr>
          <p:cNvSpPr txBox="1"/>
          <p:nvPr/>
        </p:nvSpPr>
        <p:spPr>
          <a:xfrm>
            <a:off x="9889480" y="2079267"/>
            <a:ext cx="1153136" cy="369332"/>
          </a:xfrm>
          <a:prstGeom prst="rect">
            <a:avLst/>
          </a:prstGeom>
          <a:noFill/>
        </p:spPr>
        <p:txBody>
          <a:bodyPr wrap="none" rtlCol="0">
            <a:spAutoFit/>
          </a:bodyPr>
          <a:lstStyle/>
          <a:p>
            <a:pPr>
              <a:spcAft>
                <a:spcPts val="600"/>
              </a:spcAft>
            </a:pPr>
            <a:r>
              <a:rPr lang="en-US" b="1" dirty="0"/>
              <a:t>Mescaline</a:t>
            </a:r>
            <a:endParaRPr lang="en-US" b="1"/>
          </a:p>
        </p:txBody>
      </p:sp>
      <p:sp>
        <p:nvSpPr>
          <p:cNvPr id="22" name="TextBox 21">
            <a:extLst>
              <a:ext uri="{FF2B5EF4-FFF2-40B4-BE49-F238E27FC236}">
                <a16:creationId xmlns:a16="http://schemas.microsoft.com/office/drawing/2014/main" id="{8A01ABA5-7FFA-294B-A877-5BBB0A1DEA12}"/>
              </a:ext>
            </a:extLst>
          </p:cNvPr>
          <p:cNvSpPr txBox="1"/>
          <p:nvPr/>
        </p:nvSpPr>
        <p:spPr>
          <a:xfrm>
            <a:off x="1739043" y="5389951"/>
            <a:ext cx="646331" cy="369332"/>
          </a:xfrm>
          <a:prstGeom prst="rect">
            <a:avLst/>
          </a:prstGeom>
          <a:noFill/>
        </p:spPr>
        <p:txBody>
          <a:bodyPr wrap="none" rtlCol="0">
            <a:spAutoFit/>
          </a:bodyPr>
          <a:lstStyle/>
          <a:p>
            <a:pPr>
              <a:spcAft>
                <a:spcPts val="600"/>
              </a:spcAft>
            </a:pPr>
            <a:r>
              <a:rPr lang="en-US" b="1" dirty="0"/>
              <a:t>DMT</a:t>
            </a:r>
          </a:p>
        </p:txBody>
      </p:sp>
      <p:sp>
        <p:nvSpPr>
          <p:cNvPr id="4" name="TextBox 3">
            <a:extLst>
              <a:ext uri="{FF2B5EF4-FFF2-40B4-BE49-F238E27FC236}">
                <a16:creationId xmlns:a16="http://schemas.microsoft.com/office/drawing/2014/main" id="{694E9CD9-3DC4-6643-9E9E-CE448A90D0ED}"/>
              </a:ext>
            </a:extLst>
          </p:cNvPr>
          <p:cNvSpPr txBox="1"/>
          <p:nvPr/>
        </p:nvSpPr>
        <p:spPr>
          <a:xfrm>
            <a:off x="6805246" y="7156938"/>
            <a:ext cx="636713" cy="369332"/>
          </a:xfrm>
          <a:prstGeom prst="rect">
            <a:avLst/>
          </a:prstGeom>
          <a:noFill/>
        </p:spPr>
        <p:txBody>
          <a:bodyPr wrap="none" rtlCol="0">
            <a:spAutoFit/>
          </a:bodyPr>
          <a:lstStyle/>
          <a:p>
            <a:pPr>
              <a:spcAft>
                <a:spcPts val="600"/>
              </a:spcAft>
            </a:pPr>
            <a:r>
              <a:rPr lang="en-US" dirty="0"/>
              <a:t>DMT</a:t>
            </a:r>
            <a:endParaRPr lang="en-US"/>
          </a:p>
        </p:txBody>
      </p:sp>
      <p:sp>
        <p:nvSpPr>
          <p:cNvPr id="26" name="TextBox 25">
            <a:extLst>
              <a:ext uri="{FF2B5EF4-FFF2-40B4-BE49-F238E27FC236}">
                <a16:creationId xmlns:a16="http://schemas.microsoft.com/office/drawing/2014/main" id="{71789FA8-81A2-1449-ACAB-EAAD1D32383A}"/>
              </a:ext>
            </a:extLst>
          </p:cNvPr>
          <p:cNvSpPr txBox="1"/>
          <p:nvPr/>
        </p:nvSpPr>
        <p:spPr>
          <a:xfrm>
            <a:off x="4545135" y="6488658"/>
            <a:ext cx="1370760" cy="369332"/>
          </a:xfrm>
          <a:prstGeom prst="rect">
            <a:avLst/>
          </a:prstGeom>
          <a:noFill/>
        </p:spPr>
        <p:txBody>
          <a:bodyPr wrap="none" rtlCol="0">
            <a:spAutoFit/>
          </a:bodyPr>
          <a:lstStyle/>
          <a:p>
            <a:pPr>
              <a:spcAft>
                <a:spcPts val="600"/>
              </a:spcAft>
            </a:pPr>
            <a:r>
              <a:rPr lang="en-US" b="1" dirty="0"/>
              <a:t>Ergot </a:t>
            </a:r>
            <a:r>
              <a:rPr lang="en-US" b="1" dirty="0">
                <a:sym typeface="Wingdings" pitchFamily="2" charset="2"/>
              </a:rPr>
              <a:t></a:t>
            </a:r>
            <a:r>
              <a:rPr lang="en-US" b="1" dirty="0"/>
              <a:t> LSD</a:t>
            </a:r>
          </a:p>
        </p:txBody>
      </p:sp>
    </p:spTree>
    <p:extLst>
      <p:ext uri="{BB962C8B-B14F-4D97-AF65-F5344CB8AC3E}">
        <p14:creationId xmlns:p14="http://schemas.microsoft.com/office/powerpoint/2010/main" val="410796486"/>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F64F6814-96D5-4463-898E-405CC0C40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0E204-E27C-0741-9D6F-AFD6A02F94E1}"/>
              </a:ext>
            </a:extLst>
          </p:cNvPr>
          <p:cNvSpPr>
            <a:spLocks noGrp="1"/>
          </p:cNvSpPr>
          <p:nvPr>
            <p:ph type="title"/>
          </p:nvPr>
        </p:nvSpPr>
        <p:spPr>
          <a:xfrm>
            <a:off x="960775" y="0"/>
            <a:ext cx="6204984" cy="1344975"/>
          </a:xfrm>
        </p:spPr>
        <p:txBody>
          <a:bodyPr>
            <a:normAutofit/>
          </a:bodyPr>
          <a:lstStyle/>
          <a:p>
            <a:r>
              <a:rPr lang="en-US" sz="4000" u="sng" dirty="0">
                <a:latin typeface="Urdu Typesetting" panose="03020402040406030203" pitchFamily="66" charset="-78"/>
                <a:cs typeface="Urdu Typesetting" panose="03020402040406030203" pitchFamily="66" charset="-78"/>
              </a:rPr>
              <a:t>Traditional Religious Uses </a:t>
            </a:r>
          </a:p>
        </p:txBody>
      </p:sp>
      <p:sp>
        <p:nvSpPr>
          <p:cNvPr id="3" name="Content Placeholder 2">
            <a:extLst>
              <a:ext uri="{FF2B5EF4-FFF2-40B4-BE49-F238E27FC236}">
                <a16:creationId xmlns:a16="http://schemas.microsoft.com/office/drawing/2014/main" id="{E7C2F04B-C19C-AA4F-A339-F82F54E42E83}"/>
              </a:ext>
            </a:extLst>
          </p:cNvPr>
          <p:cNvSpPr>
            <a:spLocks noGrp="1"/>
          </p:cNvSpPr>
          <p:nvPr>
            <p:ph idx="1"/>
          </p:nvPr>
        </p:nvSpPr>
        <p:spPr>
          <a:xfrm>
            <a:off x="320039" y="1666151"/>
            <a:ext cx="7147971" cy="5191849"/>
          </a:xfrm>
        </p:spPr>
        <p:txBody>
          <a:bodyPr>
            <a:normAutofit/>
          </a:bodyPr>
          <a:lstStyle/>
          <a:p>
            <a:r>
              <a:rPr lang="en-US" u="sng" dirty="0"/>
              <a:t>Amazonian tribes </a:t>
            </a:r>
            <a:r>
              <a:rPr lang="en-US" b="1" dirty="0"/>
              <a:t>– </a:t>
            </a:r>
            <a:r>
              <a:rPr lang="en-US" dirty="0"/>
              <a:t>Ayahuasca (DMT + MAOI)</a:t>
            </a:r>
          </a:p>
          <a:p>
            <a:pPr lvl="1"/>
            <a:r>
              <a:rPr lang="en-US" dirty="0"/>
              <a:t>Guided by shaman</a:t>
            </a:r>
          </a:p>
          <a:p>
            <a:pPr lvl="1"/>
            <a:r>
              <a:rPr lang="en-US" dirty="0"/>
              <a:t>Often accompanied w/ chanting, music, singing</a:t>
            </a:r>
          </a:p>
          <a:p>
            <a:pPr lvl="1"/>
            <a:r>
              <a:rPr lang="en-US" dirty="0"/>
              <a:t>Usually fasting beforehand</a:t>
            </a:r>
          </a:p>
          <a:p>
            <a:r>
              <a:rPr lang="en-US" u="sng" dirty="0"/>
              <a:t>Native American tribes</a:t>
            </a:r>
            <a:r>
              <a:rPr lang="en-US" dirty="0"/>
              <a:t> – Peyote (Mescaline)</a:t>
            </a:r>
          </a:p>
          <a:p>
            <a:endParaRPr lang="en-US" u="sng" dirty="0"/>
          </a:p>
          <a:p>
            <a:r>
              <a:rPr lang="en-US" u="sng" dirty="0"/>
              <a:t>Ancient Greece </a:t>
            </a:r>
            <a:r>
              <a:rPr lang="en-US" dirty="0"/>
              <a:t>– </a:t>
            </a:r>
            <a:r>
              <a:rPr lang="en-US" dirty="0" err="1"/>
              <a:t>Kykeon</a:t>
            </a:r>
            <a:r>
              <a:rPr lang="en-US" dirty="0"/>
              <a:t> (Unknown)</a:t>
            </a:r>
          </a:p>
          <a:p>
            <a:pPr lvl="1"/>
            <a:r>
              <a:rPr lang="en-US" dirty="0"/>
              <a:t>Eleusinian Mysteries </a:t>
            </a:r>
          </a:p>
          <a:p>
            <a:pPr lvl="1"/>
            <a:r>
              <a:rPr lang="en-US" dirty="0"/>
              <a:t>Fasting beforehand</a:t>
            </a:r>
          </a:p>
          <a:p>
            <a:r>
              <a:rPr lang="en-US" u="sng" dirty="0"/>
              <a:t>Hinduism</a:t>
            </a:r>
            <a:r>
              <a:rPr lang="en-US" b="1" dirty="0"/>
              <a:t> - </a:t>
            </a:r>
            <a:r>
              <a:rPr lang="en-US" dirty="0"/>
              <a:t>Soma (Unknown)</a:t>
            </a:r>
          </a:p>
          <a:p>
            <a:pPr lvl="1"/>
            <a:endParaRPr lang="en-US" sz="2800" dirty="0"/>
          </a:p>
          <a:p>
            <a:pPr lvl="1"/>
            <a:endParaRPr lang="en-US" sz="2800" dirty="0"/>
          </a:p>
        </p:txBody>
      </p:sp>
      <p:pic>
        <p:nvPicPr>
          <p:cNvPr id="4098" name="Picture 2" descr="Image result for peyote">
            <a:extLst>
              <a:ext uri="{FF2B5EF4-FFF2-40B4-BE49-F238E27FC236}">
                <a16:creationId xmlns:a16="http://schemas.microsoft.com/office/drawing/2014/main" id="{DF4D85F0-9E9E-2F47-B1FF-842EAE9DDD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17" r="2605" b="3"/>
          <a:stretch/>
        </p:blipFill>
        <p:spPr bwMode="auto">
          <a:xfrm>
            <a:off x="7829551" y="306909"/>
            <a:ext cx="404240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4/43/Ayahuasca_preparation.JPG/220px-Ayahuasca_preparation.JPG">
            <a:extLst>
              <a:ext uri="{FF2B5EF4-FFF2-40B4-BE49-F238E27FC236}">
                <a16:creationId xmlns:a16="http://schemas.microsoft.com/office/drawing/2014/main" id="{4CB3CAFF-6DBA-B545-8401-FE56B6C747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79" r="5659" b="-2"/>
          <a:stretch/>
        </p:blipFill>
        <p:spPr bwMode="auto">
          <a:xfrm>
            <a:off x="7829551" y="2828925"/>
            <a:ext cx="4042410" cy="3388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521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6" descr="Image result for serotonergic psychedelics">
            <a:extLst>
              <a:ext uri="{FF2B5EF4-FFF2-40B4-BE49-F238E27FC236}">
                <a16:creationId xmlns:a16="http://schemas.microsoft.com/office/drawing/2014/main" id="{BAE4FEDF-D37D-C241-97C2-0DAE7E66F84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2" y="920959"/>
            <a:ext cx="5764687" cy="340116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serotonergic psychedelics">
            <a:extLst>
              <a:ext uri="{FF2B5EF4-FFF2-40B4-BE49-F238E27FC236}">
                <a16:creationId xmlns:a16="http://schemas.microsoft.com/office/drawing/2014/main" id="{F8C6707B-56E0-8C43-8C21-54424D736EF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65369" y="959726"/>
            <a:ext cx="6390788" cy="42498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E093730-85D2-B547-9CC1-EA4AEE33ADC4}"/>
              </a:ext>
            </a:extLst>
          </p:cNvPr>
          <p:cNvSpPr txBox="1"/>
          <p:nvPr/>
        </p:nvSpPr>
        <p:spPr>
          <a:xfrm>
            <a:off x="1576095" y="0"/>
            <a:ext cx="8004114" cy="707886"/>
          </a:xfrm>
          <a:prstGeom prst="rect">
            <a:avLst/>
          </a:prstGeom>
          <a:noFill/>
        </p:spPr>
        <p:txBody>
          <a:bodyPr wrap="none" rtlCol="0">
            <a:spAutoFit/>
          </a:bodyPr>
          <a:lstStyle/>
          <a:p>
            <a:r>
              <a:rPr lang="en-US" sz="4000" b="1" u="sng" dirty="0">
                <a:latin typeface="Urdu Typesetting" panose="03020402040406030203" pitchFamily="66" charset="-78"/>
                <a:cs typeface="Urdu Typesetting" panose="03020402040406030203" pitchFamily="66" charset="-78"/>
              </a:rPr>
              <a:t>Serotonergic  Psychedelics  Structures</a:t>
            </a:r>
          </a:p>
        </p:txBody>
      </p:sp>
      <p:pic>
        <p:nvPicPr>
          <p:cNvPr id="6" name="Picture 8" descr="Image result for phenethylamine">
            <a:extLst>
              <a:ext uri="{FF2B5EF4-FFF2-40B4-BE49-F238E27FC236}">
                <a16:creationId xmlns:a16="http://schemas.microsoft.com/office/drawing/2014/main" id="{BCCF0EB7-1DE0-E444-8C27-95650B3FA3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97071"/>
            <a:ext cx="1475319" cy="6840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F108A4E-527A-F84D-8B5A-49D6AE15ADE9}"/>
              </a:ext>
            </a:extLst>
          </p:cNvPr>
          <p:cNvSpPr txBox="1"/>
          <p:nvPr/>
        </p:nvSpPr>
        <p:spPr>
          <a:xfrm>
            <a:off x="1232897" y="6239385"/>
            <a:ext cx="2520242" cy="461665"/>
          </a:xfrm>
          <a:prstGeom prst="rect">
            <a:avLst/>
          </a:prstGeom>
          <a:noFill/>
        </p:spPr>
        <p:txBody>
          <a:bodyPr wrap="none" rtlCol="0">
            <a:spAutoFit/>
          </a:bodyPr>
          <a:lstStyle/>
          <a:p>
            <a:r>
              <a:rPr lang="en-US" sz="2400" b="1" dirty="0">
                <a:solidFill>
                  <a:srgbClr val="FF0000"/>
                </a:solidFill>
                <a:latin typeface="Urdu Typesetting" panose="03020402040406030203" pitchFamily="66" charset="-78"/>
                <a:cs typeface="Urdu Typesetting" panose="03020402040406030203" pitchFamily="66" charset="-78"/>
              </a:rPr>
              <a:t>=    Phenethylamine</a:t>
            </a:r>
          </a:p>
        </p:txBody>
      </p:sp>
      <p:pic>
        <p:nvPicPr>
          <p:cNvPr id="8" name="Picture 10">
            <a:extLst>
              <a:ext uri="{FF2B5EF4-FFF2-40B4-BE49-F238E27FC236}">
                <a16:creationId xmlns:a16="http://schemas.microsoft.com/office/drawing/2014/main" id="{66C3C2C3-3BE7-A347-A1F1-90788559D6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29" r="69786" b="5776"/>
          <a:stretch/>
        </p:blipFill>
        <p:spPr bwMode="auto">
          <a:xfrm>
            <a:off x="4288052" y="5379984"/>
            <a:ext cx="1602993" cy="143417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8F06683C-43A6-4443-B214-4825E6C0B543}"/>
              </a:ext>
            </a:extLst>
          </p:cNvPr>
          <p:cNvSpPr txBox="1"/>
          <p:nvPr/>
        </p:nvSpPr>
        <p:spPr>
          <a:xfrm>
            <a:off x="5373197" y="6097071"/>
            <a:ext cx="1997663" cy="461665"/>
          </a:xfrm>
          <a:prstGeom prst="rect">
            <a:avLst/>
          </a:prstGeom>
          <a:noFill/>
        </p:spPr>
        <p:txBody>
          <a:bodyPr wrap="none" rtlCol="0">
            <a:spAutoFit/>
          </a:bodyPr>
          <a:lstStyle/>
          <a:p>
            <a:r>
              <a:rPr lang="en-US" sz="2400" b="1" dirty="0">
                <a:solidFill>
                  <a:srgbClr val="0031E8"/>
                </a:solidFill>
                <a:latin typeface="Urdu Typesetting" panose="03020402040406030203" pitchFamily="66" charset="-78"/>
                <a:cs typeface="Urdu Typesetting" panose="03020402040406030203" pitchFamily="66" charset="-78"/>
              </a:rPr>
              <a:t>=      Tryptamine</a:t>
            </a:r>
          </a:p>
        </p:txBody>
      </p:sp>
      <p:sp>
        <p:nvSpPr>
          <p:cNvPr id="9" name="TextBox 8">
            <a:extLst>
              <a:ext uri="{FF2B5EF4-FFF2-40B4-BE49-F238E27FC236}">
                <a16:creationId xmlns:a16="http://schemas.microsoft.com/office/drawing/2014/main" id="{DDDFBBE0-F655-D848-9C4A-C469E9918A24}"/>
              </a:ext>
            </a:extLst>
          </p:cNvPr>
          <p:cNvSpPr txBox="1"/>
          <p:nvPr/>
        </p:nvSpPr>
        <p:spPr>
          <a:xfrm>
            <a:off x="9462920" y="6457890"/>
            <a:ext cx="2729080" cy="400110"/>
          </a:xfrm>
          <a:prstGeom prst="rect">
            <a:avLst/>
          </a:prstGeom>
          <a:noFill/>
        </p:spPr>
        <p:txBody>
          <a:bodyPr wrap="none" rtlCol="0">
            <a:spAutoFit/>
          </a:bodyPr>
          <a:lstStyle/>
          <a:p>
            <a:r>
              <a:rPr lang="en-US" sz="2000" dirty="0"/>
              <a:t>F. </a:t>
            </a:r>
            <a:r>
              <a:rPr lang="en-US" sz="2000" dirty="0" err="1"/>
              <a:t>Zamberlan</a:t>
            </a:r>
            <a:r>
              <a:rPr lang="en-US" sz="2000" dirty="0"/>
              <a:t> et al.  2018</a:t>
            </a:r>
          </a:p>
        </p:txBody>
      </p:sp>
      <p:sp>
        <p:nvSpPr>
          <p:cNvPr id="10" name="Oval 9">
            <a:extLst>
              <a:ext uri="{FF2B5EF4-FFF2-40B4-BE49-F238E27FC236}">
                <a16:creationId xmlns:a16="http://schemas.microsoft.com/office/drawing/2014/main" id="{F31CFBF1-99D8-4048-928C-12E164D0078E}"/>
              </a:ext>
            </a:extLst>
          </p:cNvPr>
          <p:cNvSpPr/>
          <p:nvPr/>
        </p:nvSpPr>
        <p:spPr>
          <a:xfrm>
            <a:off x="-208268" y="3100425"/>
            <a:ext cx="1551527" cy="1581933"/>
          </a:xfrm>
          <a:prstGeom prst="ellipse">
            <a:avLst/>
          </a:prstGeom>
          <a:noFill/>
          <a:ln w="57150">
            <a:solidFill>
              <a:srgbClr val="0031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1E8"/>
              </a:solidFill>
            </a:endParaRPr>
          </a:p>
        </p:txBody>
      </p:sp>
      <p:sp>
        <p:nvSpPr>
          <p:cNvPr id="14" name="Oval 13">
            <a:extLst>
              <a:ext uri="{FF2B5EF4-FFF2-40B4-BE49-F238E27FC236}">
                <a16:creationId xmlns:a16="http://schemas.microsoft.com/office/drawing/2014/main" id="{231EBE8F-B7F1-E64C-83B8-9D6D7BD0AF0A}"/>
              </a:ext>
            </a:extLst>
          </p:cNvPr>
          <p:cNvSpPr/>
          <p:nvPr/>
        </p:nvSpPr>
        <p:spPr>
          <a:xfrm>
            <a:off x="5643562" y="2963920"/>
            <a:ext cx="1356329" cy="1085164"/>
          </a:xfrm>
          <a:prstGeom prst="ellipse">
            <a:avLst/>
          </a:prstGeom>
          <a:noFill/>
          <a:ln w="57150">
            <a:solidFill>
              <a:srgbClr val="0031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1E8"/>
              </a:solidFill>
            </a:endParaRPr>
          </a:p>
        </p:txBody>
      </p:sp>
      <p:sp>
        <p:nvSpPr>
          <p:cNvPr id="15" name="Oval 14">
            <a:extLst>
              <a:ext uri="{FF2B5EF4-FFF2-40B4-BE49-F238E27FC236}">
                <a16:creationId xmlns:a16="http://schemas.microsoft.com/office/drawing/2014/main" id="{69F56D3E-F267-1947-BF8D-3A301A18BE07}"/>
              </a:ext>
            </a:extLst>
          </p:cNvPr>
          <p:cNvSpPr/>
          <p:nvPr/>
        </p:nvSpPr>
        <p:spPr>
          <a:xfrm>
            <a:off x="8703779" y="3925614"/>
            <a:ext cx="1609376" cy="1582196"/>
          </a:xfrm>
          <a:prstGeom prst="ellipse">
            <a:avLst/>
          </a:prstGeom>
          <a:noFill/>
          <a:ln w="57150">
            <a:solidFill>
              <a:srgbClr val="0031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1E8"/>
              </a:solidFill>
            </a:endParaRPr>
          </a:p>
        </p:txBody>
      </p:sp>
      <p:sp>
        <p:nvSpPr>
          <p:cNvPr id="16" name="Oval 15">
            <a:extLst>
              <a:ext uri="{FF2B5EF4-FFF2-40B4-BE49-F238E27FC236}">
                <a16:creationId xmlns:a16="http://schemas.microsoft.com/office/drawing/2014/main" id="{E61E30D8-1EF1-CA45-83E6-03E539D37F05}"/>
              </a:ext>
            </a:extLst>
          </p:cNvPr>
          <p:cNvSpPr/>
          <p:nvPr/>
        </p:nvSpPr>
        <p:spPr>
          <a:xfrm>
            <a:off x="5596263" y="941340"/>
            <a:ext cx="1624344" cy="96471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7" name="Oval 16">
            <a:extLst>
              <a:ext uri="{FF2B5EF4-FFF2-40B4-BE49-F238E27FC236}">
                <a16:creationId xmlns:a16="http://schemas.microsoft.com/office/drawing/2014/main" id="{87F5B2B5-3C69-FE47-93CD-A553559FFD86}"/>
              </a:ext>
            </a:extLst>
          </p:cNvPr>
          <p:cNvSpPr/>
          <p:nvPr/>
        </p:nvSpPr>
        <p:spPr>
          <a:xfrm>
            <a:off x="5643561" y="1906056"/>
            <a:ext cx="1577045" cy="1022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734848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43" name="Rectangle 87">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D599C0E-11A3-B348-8A93-A839AE4471A2}"/>
              </a:ext>
            </a:extLst>
          </p:cNvPr>
          <p:cNvSpPr>
            <a:spLocks noGrp="1"/>
          </p:cNvSpPr>
          <p:nvPr>
            <p:ph idx="1"/>
          </p:nvPr>
        </p:nvSpPr>
        <p:spPr>
          <a:xfrm>
            <a:off x="0" y="1320221"/>
            <a:ext cx="4475392" cy="5659817"/>
          </a:xfrm>
        </p:spPr>
        <p:txBody>
          <a:bodyPr vert="horz" lIns="91440" tIns="45720" rIns="91440" bIns="45720" rtlCol="0">
            <a:normAutofit/>
          </a:bodyPr>
          <a:lstStyle/>
          <a:p>
            <a:pPr marL="228600" lvl="1" indent="0">
              <a:buNone/>
            </a:pPr>
            <a:r>
              <a:rPr lang="en-US" b="1" dirty="0">
                <a:latin typeface="Arial" panose="020B0604020202020204" pitchFamily="34" charset="0"/>
                <a:cs typeface="Arial" panose="020B0604020202020204" pitchFamily="34" charset="0"/>
                <a:sym typeface="Wingdings" pitchFamily="2" charset="2"/>
              </a:rPr>
              <a:t>-</a:t>
            </a:r>
            <a:r>
              <a:rPr lang="en-US" b="1" u="sng" dirty="0">
                <a:latin typeface="Arial" panose="020B0604020202020204" pitchFamily="34" charset="0"/>
                <a:cs typeface="Arial" panose="020B0604020202020204" pitchFamily="34" charset="0"/>
                <a:sym typeface="Wingdings" pitchFamily="2" charset="2"/>
              </a:rPr>
              <a:t>Tryptamines-</a:t>
            </a:r>
            <a:r>
              <a:rPr lang="en-US" b="1" dirty="0">
                <a:latin typeface="Arial" panose="020B0604020202020204" pitchFamily="34" charset="0"/>
                <a:cs typeface="Arial" panose="020B0604020202020204" pitchFamily="34" charset="0"/>
                <a:sym typeface="Wingdings" pitchFamily="2" charset="2"/>
              </a:rPr>
              <a:t> </a:t>
            </a:r>
          </a:p>
          <a:p>
            <a:pPr lvl="1"/>
            <a:r>
              <a:rPr lang="en-US" sz="2000" dirty="0">
                <a:latin typeface="Arial" panose="020B0604020202020204" pitchFamily="34" charset="0"/>
                <a:cs typeface="Arial" panose="020B0604020202020204" pitchFamily="34" charset="0"/>
                <a:sym typeface="Wingdings" pitchFamily="2" charset="2"/>
              </a:rPr>
              <a:t>N,N-Dimethyltryptamine (DMT)</a:t>
            </a:r>
          </a:p>
          <a:p>
            <a:pPr marL="914400" lvl="2"/>
            <a:r>
              <a:rPr lang="en-US" dirty="0">
                <a:latin typeface="Arial" panose="020B0604020202020204" pitchFamily="34" charset="0"/>
                <a:cs typeface="Arial" panose="020B0604020202020204" pitchFamily="34" charset="0"/>
                <a:sym typeface="Wingdings" pitchFamily="2" charset="2"/>
              </a:rPr>
              <a:t>-</a:t>
            </a:r>
            <a:r>
              <a:rPr lang="en-US"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 5-HT</a:t>
            </a:r>
            <a:r>
              <a:rPr lang="en-US" baseline="-25000" dirty="0">
                <a:latin typeface="Arial" panose="020B0604020202020204" pitchFamily="34" charset="0"/>
                <a:cs typeface="Arial" panose="020B0604020202020204" pitchFamily="34" charset="0"/>
              </a:rPr>
              <a:t>2A</a:t>
            </a:r>
            <a:r>
              <a:rPr lang="en-US" dirty="0">
                <a:latin typeface="Arial" panose="020B0604020202020204" pitchFamily="34" charset="0"/>
                <a:cs typeface="Arial" panose="020B0604020202020204" pitchFamily="34" charset="0"/>
              </a:rPr>
              <a:t> (nM) = 237 </a:t>
            </a:r>
            <a:endParaRPr lang="en-US" dirty="0">
              <a:latin typeface="Arial" panose="020B0604020202020204" pitchFamily="34" charset="0"/>
              <a:cs typeface="Arial" panose="020B0604020202020204" pitchFamily="34" charset="0"/>
              <a:sym typeface="Wingdings" pitchFamily="2" charset="2"/>
            </a:endParaRPr>
          </a:p>
          <a:p>
            <a:pPr marL="457200" lvl="1"/>
            <a:endParaRPr lang="en-US" sz="20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rPr>
              <a:t>Psilocybin </a:t>
            </a:r>
            <a:r>
              <a:rPr lang="en-US" sz="2000" dirty="0">
                <a:latin typeface="Arial" panose="020B0604020202020204" pitchFamily="34" charset="0"/>
                <a:cs typeface="Arial" panose="020B0604020202020204" pitchFamily="34" charset="0"/>
                <a:sym typeface="Wingdings" pitchFamily="2" charset="2"/>
              </a:rPr>
              <a:t> Psilocin</a:t>
            </a:r>
          </a:p>
          <a:p>
            <a:pPr lvl="2"/>
            <a:r>
              <a:rPr lang="en-US"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 5-HT</a:t>
            </a:r>
            <a:r>
              <a:rPr lang="en-US" baseline="-25000" dirty="0">
                <a:latin typeface="Arial" panose="020B0604020202020204" pitchFamily="34" charset="0"/>
                <a:cs typeface="Arial" panose="020B0604020202020204" pitchFamily="34" charset="0"/>
              </a:rPr>
              <a:t>2A</a:t>
            </a:r>
            <a:r>
              <a:rPr lang="en-US" dirty="0">
                <a:latin typeface="Arial" panose="020B0604020202020204" pitchFamily="34" charset="0"/>
                <a:cs typeface="Arial" panose="020B0604020202020204" pitchFamily="34" charset="0"/>
              </a:rPr>
              <a:t> (nM) = 15- 25</a:t>
            </a:r>
          </a:p>
          <a:p>
            <a:pPr marL="457200" lvl="1"/>
            <a:endParaRPr lang="en-US" sz="2000" dirty="0">
              <a:latin typeface="Arial" panose="020B0604020202020204" pitchFamily="34" charset="0"/>
              <a:cs typeface="Arial" panose="020B0604020202020204" pitchFamily="34" charset="0"/>
              <a:sym typeface="Wingdings" pitchFamily="2" charset="2"/>
            </a:endParaRPr>
          </a:p>
          <a:p>
            <a:pPr lvl="1"/>
            <a:r>
              <a:rPr lang="en-US" sz="2000" dirty="0">
                <a:latin typeface="Arial" panose="020B0604020202020204" pitchFamily="34" charset="0"/>
                <a:cs typeface="Arial" panose="020B0604020202020204" pitchFamily="34" charset="0"/>
              </a:rPr>
              <a:t>Mescaline</a:t>
            </a:r>
          </a:p>
          <a:p>
            <a:pPr lvl="2"/>
            <a:r>
              <a:rPr lang="en-US"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 5-HT</a:t>
            </a:r>
            <a:r>
              <a:rPr lang="en-US" baseline="-25000" dirty="0">
                <a:latin typeface="Arial" panose="020B0604020202020204" pitchFamily="34" charset="0"/>
                <a:cs typeface="Arial" panose="020B0604020202020204" pitchFamily="34" charset="0"/>
              </a:rPr>
              <a:t>2A</a:t>
            </a:r>
            <a:r>
              <a:rPr lang="en-US" dirty="0">
                <a:latin typeface="Arial" panose="020B0604020202020204" pitchFamily="34" charset="0"/>
                <a:cs typeface="Arial" panose="020B0604020202020204" pitchFamily="34" charset="0"/>
              </a:rPr>
              <a:t> (nM) = 550</a:t>
            </a:r>
          </a:p>
          <a:p>
            <a:pPr lvl="2"/>
            <a:endParaRPr lang="en-US" sz="2400" b="1" dirty="0">
              <a:latin typeface="Arial" panose="020B0604020202020204" pitchFamily="34" charset="0"/>
              <a:cs typeface="Arial" panose="020B0604020202020204" pitchFamily="34" charset="0"/>
            </a:endParaRPr>
          </a:p>
          <a:p>
            <a:pPr marL="228600" lvl="1" indent="0">
              <a:buNone/>
            </a:pPr>
            <a:r>
              <a:rPr lang="en-US" b="1" u="sng" dirty="0">
                <a:latin typeface="Arial" panose="020B0604020202020204" pitchFamily="34" charset="0"/>
                <a:cs typeface="Arial" panose="020B0604020202020204" pitchFamily="34" charset="0"/>
              </a:rPr>
              <a:t>-Ergot Alkaloid- </a:t>
            </a:r>
          </a:p>
          <a:p>
            <a:pPr lvl="1"/>
            <a:r>
              <a:rPr lang="en-US" sz="2000" dirty="0">
                <a:latin typeface="Arial" panose="020B0604020202020204" pitchFamily="34" charset="0"/>
                <a:cs typeface="Arial" panose="020B0604020202020204" pitchFamily="34" charset="0"/>
              </a:rPr>
              <a:t>Lysergic Acid Diethylamide (LSD)</a:t>
            </a:r>
          </a:p>
          <a:p>
            <a:pPr lvl="2"/>
            <a:r>
              <a:rPr lang="en-US"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 5-HT</a:t>
            </a:r>
            <a:r>
              <a:rPr lang="en-US" baseline="-25000" dirty="0">
                <a:latin typeface="Arial" panose="020B0604020202020204" pitchFamily="34" charset="0"/>
                <a:cs typeface="Arial" panose="020B0604020202020204" pitchFamily="34" charset="0"/>
              </a:rPr>
              <a:t>2A</a:t>
            </a:r>
            <a:r>
              <a:rPr lang="en-US" dirty="0">
                <a:latin typeface="Arial" panose="020B0604020202020204" pitchFamily="34" charset="0"/>
                <a:cs typeface="Arial" panose="020B0604020202020204" pitchFamily="34" charset="0"/>
              </a:rPr>
              <a:t> (nM) = 2.4</a:t>
            </a:r>
          </a:p>
          <a:p>
            <a:pPr marL="914400" lvl="2"/>
            <a:endParaRPr lang="en-US" sz="24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3"/>
            <a:endParaRPr lang="en-US" sz="2400" i="1" dirty="0">
              <a:latin typeface="Arial" panose="020B0604020202020204" pitchFamily="34" charset="0"/>
              <a:cs typeface="Arial" panose="020B0604020202020204" pitchFamily="34" charset="0"/>
            </a:endParaRPr>
          </a:p>
          <a:p>
            <a:pPr lvl="1"/>
            <a:endParaRPr lang="en-US" i="1" dirty="0">
              <a:latin typeface="Arial" panose="020B0604020202020204" pitchFamily="34" charset="0"/>
              <a:cs typeface="Arial" panose="020B0604020202020204" pitchFamily="34" charset="0"/>
            </a:endParaRPr>
          </a:p>
          <a:p>
            <a:pPr marL="914400" lvl="2"/>
            <a:endParaRPr lang="en-US" sz="2400" dirty="0">
              <a:latin typeface="Arial" panose="020B0604020202020204" pitchFamily="34" charset="0"/>
              <a:cs typeface="Arial" panose="020B0604020202020204" pitchFamily="34" charset="0"/>
              <a:sym typeface="Wingdings" pitchFamily="2" charset="2"/>
            </a:endParaRPr>
          </a:p>
          <a:p>
            <a:pPr lvl="1"/>
            <a:endParaRPr lang="en-US" dirty="0">
              <a:latin typeface="Arial" panose="020B0604020202020204" pitchFamily="34" charset="0"/>
              <a:cs typeface="Arial" panose="020B0604020202020204" pitchFamily="34" charset="0"/>
              <a:sym typeface="Wingdings" pitchFamily="2" charset="2"/>
            </a:endParaRPr>
          </a:p>
          <a:p>
            <a:pPr lvl="1"/>
            <a:endParaRPr lang="en-US" dirty="0">
              <a:latin typeface="Arial" panose="020B0604020202020204" pitchFamily="34" charset="0"/>
              <a:cs typeface="Arial" panose="020B0604020202020204" pitchFamily="34" charset="0"/>
              <a:sym typeface="Wingdings" pitchFamily="2" charset="2"/>
            </a:endParaRPr>
          </a:p>
          <a:p>
            <a:pPr lvl="1"/>
            <a:endParaRPr lang="en-US" dirty="0">
              <a:latin typeface="Arial" panose="020B0604020202020204" pitchFamily="34" charset="0"/>
              <a:cs typeface="Arial" panose="020B0604020202020204" pitchFamily="34" charset="0"/>
              <a:sym typeface="Wingdings" pitchFamily="2" charset="2"/>
            </a:endParaRPr>
          </a:p>
          <a:p>
            <a:pPr lvl="1"/>
            <a:endParaRPr lang="en-US" dirty="0">
              <a:latin typeface="Arial" panose="020B0604020202020204" pitchFamily="34" charset="0"/>
              <a:cs typeface="Arial" panose="020B0604020202020204" pitchFamily="34" charset="0"/>
              <a:sym typeface="Wingdings" pitchFamily="2" charset="2"/>
            </a:endParaRPr>
          </a:p>
          <a:p>
            <a:pPr marL="457200" lvl="1"/>
            <a:endParaRPr lang="en-US" dirty="0">
              <a:latin typeface="Arial" panose="020B0604020202020204" pitchFamily="34" charset="0"/>
              <a:cs typeface="Arial" panose="020B0604020202020204" pitchFamily="34" charset="0"/>
            </a:endParaRPr>
          </a:p>
        </p:txBody>
      </p:sp>
      <p:pic>
        <p:nvPicPr>
          <p:cNvPr id="9235" name="Picture 19" descr="page2image8089472">
            <a:extLst>
              <a:ext uri="{FF2B5EF4-FFF2-40B4-BE49-F238E27FC236}">
                <a16:creationId xmlns:a16="http://schemas.microsoft.com/office/drawing/2014/main" id="{04B48C3B-C330-5C40-9F28-0426966102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781" r="63730" b="4369"/>
          <a:stretch/>
        </p:blipFill>
        <p:spPr bwMode="auto">
          <a:xfrm>
            <a:off x="5297763" y="785033"/>
            <a:ext cx="6250769" cy="512706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F771FD8-0B1A-4643-9E9B-6008C616E67F}"/>
              </a:ext>
            </a:extLst>
          </p:cNvPr>
          <p:cNvSpPr txBox="1"/>
          <p:nvPr/>
        </p:nvSpPr>
        <p:spPr>
          <a:xfrm>
            <a:off x="7016928" y="146786"/>
            <a:ext cx="2812437" cy="523220"/>
          </a:xfrm>
          <a:prstGeom prst="rect">
            <a:avLst/>
          </a:prstGeom>
          <a:noFill/>
        </p:spPr>
        <p:txBody>
          <a:bodyPr wrap="none" rtlCol="0">
            <a:spAutoFit/>
          </a:bodyPr>
          <a:lstStyle/>
          <a:p>
            <a:pPr>
              <a:spcAft>
                <a:spcPts val="600"/>
              </a:spcAft>
            </a:pPr>
            <a:r>
              <a:rPr lang="en-US" sz="2800" b="1" dirty="0">
                <a:solidFill>
                  <a:schemeClr val="bg1"/>
                </a:solidFill>
              </a:rPr>
              <a:t>*5-HT</a:t>
            </a:r>
            <a:r>
              <a:rPr lang="en-US" sz="2800" b="1" baseline="-25000" dirty="0">
                <a:solidFill>
                  <a:schemeClr val="bg1"/>
                </a:solidFill>
              </a:rPr>
              <a:t>2A</a:t>
            </a:r>
            <a:r>
              <a:rPr lang="en-US" sz="2800" b="1" dirty="0">
                <a:solidFill>
                  <a:schemeClr val="bg1"/>
                </a:solidFill>
              </a:rPr>
              <a:t> agonists*</a:t>
            </a:r>
          </a:p>
        </p:txBody>
      </p:sp>
      <p:sp>
        <p:nvSpPr>
          <p:cNvPr id="11" name="TextBox 10">
            <a:extLst>
              <a:ext uri="{FF2B5EF4-FFF2-40B4-BE49-F238E27FC236}">
                <a16:creationId xmlns:a16="http://schemas.microsoft.com/office/drawing/2014/main" id="{AB62732C-EA38-3E46-AD8F-F2CF921878FB}"/>
              </a:ext>
            </a:extLst>
          </p:cNvPr>
          <p:cNvSpPr txBox="1"/>
          <p:nvPr/>
        </p:nvSpPr>
        <p:spPr>
          <a:xfrm>
            <a:off x="-325120" y="-130213"/>
            <a:ext cx="5301150" cy="1077218"/>
          </a:xfrm>
          <a:prstGeom prst="rect">
            <a:avLst/>
          </a:prstGeom>
          <a:noFill/>
        </p:spPr>
        <p:txBody>
          <a:bodyPr wrap="square" rtlCol="0">
            <a:spAutoFit/>
          </a:bodyPr>
          <a:lstStyle/>
          <a:p>
            <a:pPr algn="ctr"/>
            <a:r>
              <a:rPr lang="en-US" sz="3200" b="1" u="sng" dirty="0">
                <a:latin typeface="Urdu Typesetting" panose="03020402040406030203" pitchFamily="66" charset="-78"/>
                <a:cs typeface="Urdu Typesetting" panose="03020402040406030203" pitchFamily="66" charset="-78"/>
              </a:rPr>
              <a:t>Classic     Serotonergic </a:t>
            </a:r>
          </a:p>
          <a:p>
            <a:pPr algn="ctr"/>
            <a:r>
              <a:rPr lang="en-US" sz="3200" b="1" u="sng" dirty="0">
                <a:latin typeface="Urdu Typesetting" panose="03020402040406030203" pitchFamily="66" charset="-78"/>
                <a:cs typeface="Urdu Typesetting" panose="03020402040406030203" pitchFamily="66" charset="-78"/>
              </a:rPr>
              <a:t>Psychedelics </a:t>
            </a:r>
            <a:endParaRPr lang="en-US" sz="3200" b="1" dirty="0">
              <a:latin typeface="Urdu Typesetting" panose="03020402040406030203" pitchFamily="66" charset="-78"/>
              <a:cs typeface="Urdu Typesetting" panose="03020402040406030203" pitchFamily="66" charset="-78"/>
            </a:endParaRPr>
          </a:p>
        </p:txBody>
      </p:sp>
    </p:spTree>
    <p:extLst>
      <p:ext uri="{BB962C8B-B14F-4D97-AF65-F5344CB8AC3E}">
        <p14:creationId xmlns:p14="http://schemas.microsoft.com/office/powerpoint/2010/main" val="1257951034"/>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43" name="Rectangle 87">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FF771FD8-0B1A-4643-9E9B-6008C616E67F}"/>
              </a:ext>
            </a:extLst>
          </p:cNvPr>
          <p:cNvSpPr txBox="1"/>
          <p:nvPr/>
        </p:nvSpPr>
        <p:spPr>
          <a:xfrm>
            <a:off x="6703114" y="60818"/>
            <a:ext cx="3494483" cy="523220"/>
          </a:xfrm>
          <a:prstGeom prst="rect">
            <a:avLst/>
          </a:prstGeom>
          <a:noFill/>
        </p:spPr>
        <p:txBody>
          <a:bodyPr wrap="none" rtlCol="0">
            <a:spAutoFit/>
          </a:bodyPr>
          <a:lstStyle/>
          <a:p>
            <a:pPr>
              <a:spcAft>
                <a:spcPts val="600"/>
              </a:spcAft>
            </a:pPr>
            <a:r>
              <a:rPr lang="en-US" sz="2800" b="1" dirty="0">
                <a:solidFill>
                  <a:schemeClr val="bg1"/>
                </a:solidFill>
              </a:rPr>
              <a:t>All are 5-HT</a:t>
            </a:r>
            <a:r>
              <a:rPr lang="en-US" sz="2800" b="1" baseline="-25000" dirty="0">
                <a:solidFill>
                  <a:schemeClr val="bg1"/>
                </a:solidFill>
              </a:rPr>
              <a:t>2A</a:t>
            </a:r>
            <a:r>
              <a:rPr lang="en-US" sz="2800" b="1" dirty="0">
                <a:solidFill>
                  <a:schemeClr val="bg1"/>
                </a:solidFill>
              </a:rPr>
              <a:t> agonists</a:t>
            </a:r>
          </a:p>
        </p:txBody>
      </p:sp>
      <p:grpSp>
        <p:nvGrpSpPr>
          <p:cNvPr id="7" name="Group 6">
            <a:extLst>
              <a:ext uri="{FF2B5EF4-FFF2-40B4-BE49-F238E27FC236}">
                <a16:creationId xmlns:a16="http://schemas.microsoft.com/office/drawing/2014/main" id="{39A7EEF3-E5DF-6F4F-AE01-3E5CDDB9FBC8}"/>
              </a:ext>
            </a:extLst>
          </p:cNvPr>
          <p:cNvGrpSpPr/>
          <p:nvPr/>
        </p:nvGrpSpPr>
        <p:grpSpPr>
          <a:xfrm>
            <a:off x="7197212" y="4550976"/>
            <a:ext cx="2506288" cy="2275867"/>
            <a:chOff x="7408633" y="3652524"/>
            <a:chExt cx="2506288" cy="2275867"/>
          </a:xfrm>
        </p:grpSpPr>
        <p:pic>
          <p:nvPicPr>
            <p:cNvPr id="8" name="Picture 2">
              <a:extLst>
                <a:ext uri="{FF2B5EF4-FFF2-40B4-BE49-F238E27FC236}">
                  <a16:creationId xmlns:a16="http://schemas.microsoft.com/office/drawing/2014/main" id="{606AEC3E-FA3F-3D4D-9C29-12680619A2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633" y="3652524"/>
              <a:ext cx="2506288" cy="19627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04A9443-295C-6D4F-BEF8-92AE86B7878C}"/>
                </a:ext>
              </a:extLst>
            </p:cNvPr>
            <p:cNvSpPr txBox="1"/>
            <p:nvPr/>
          </p:nvSpPr>
          <p:spPr>
            <a:xfrm>
              <a:off x="8180706" y="5559059"/>
              <a:ext cx="902182" cy="369332"/>
            </a:xfrm>
            <a:prstGeom prst="rect">
              <a:avLst/>
            </a:prstGeom>
            <a:noFill/>
          </p:spPr>
          <p:txBody>
            <a:bodyPr wrap="square" rtlCol="0">
              <a:spAutoFit/>
            </a:bodyPr>
            <a:lstStyle/>
            <a:p>
              <a:r>
                <a:rPr lang="en-US" dirty="0">
                  <a:solidFill>
                    <a:schemeClr val="bg1"/>
                  </a:solidFill>
                </a:rPr>
                <a:t>(TCB-2)</a:t>
              </a:r>
            </a:p>
          </p:txBody>
        </p:sp>
      </p:grpSp>
      <p:grpSp>
        <p:nvGrpSpPr>
          <p:cNvPr id="10" name="Group 9">
            <a:extLst>
              <a:ext uri="{FF2B5EF4-FFF2-40B4-BE49-F238E27FC236}">
                <a16:creationId xmlns:a16="http://schemas.microsoft.com/office/drawing/2014/main" id="{67620D76-0ECB-0C47-A87D-5D56720ACC52}"/>
              </a:ext>
            </a:extLst>
          </p:cNvPr>
          <p:cNvGrpSpPr/>
          <p:nvPr/>
        </p:nvGrpSpPr>
        <p:grpSpPr>
          <a:xfrm>
            <a:off x="4970360" y="3891550"/>
            <a:ext cx="2226852" cy="2051655"/>
            <a:chOff x="4765360" y="3849204"/>
            <a:chExt cx="2226852" cy="2051655"/>
          </a:xfrm>
        </p:grpSpPr>
        <p:pic>
          <p:nvPicPr>
            <p:cNvPr id="11" name="Picture 4">
              <a:extLst>
                <a:ext uri="{FF2B5EF4-FFF2-40B4-BE49-F238E27FC236}">
                  <a16:creationId xmlns:a16="http://schemas.microsoft.com/office/drawing/2014/main" id="{3F6CD092-9E41-EC44-B612-65A013495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5360" y="3849204"/>
              <a:ext cx="2226852" cy="164989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7825628-66CE-2542-AD48-5C37FC2AB09C}"/>
                </a:ext>
              </a:extLst>
            </p:cNvPr>
            <p:cNvSpPr txBox="1"/>
            <p:nvPr/>
          </p:nvSpPr>
          <p:spPr>
            <a:xfrm>
              <a:off x="5279421" y="5531527"/>
              <a:ext cx="761747" cy="369332"/>
            </a:xfrm>
            <a:prstGeom prst="rect">
              <a:avLst/>
            </a:prstGeom>
            <a:noFill/>
          </p:spPr>
          <p:txBody>
            <a:bodyPr wrap="none" rtlCol="0">
              <a:spAutoFit/>
            </a:bodyPr>
            <a:lstStyle/>
            <a:p>
              <a:r>
                <a:rPr lang="en-US" dirty="0">
                  <a:solidFill>
                    <a:schemeClr val="bg1"/>
                  </a:solidFill>
                </a:rPr>
                <a:t>(2C-B)</a:t>
              </a:r>
            </a:p>
          </p:txBody>
        </p:sp>
      </p:grpSp>
      <p:grpSp>
        <p:nvGrpSpPr>
          <p:cNvPr id="13" name="Group 12">
            <a:extLst>
              <a:ext uri="{FF2B5EF4-FFF2-40B4-BE49-F238E27FC236}">
                <a16:creationId xmlns:a16="http://schemas.microsoft.com/office/drawing/2014/main" id="{35B24D62-3C30-9144-BA97-BCCDEEFC5418}"/>
              </a:ext>
            </a:extLst>
          </p:cNvPr>
          <p:cNvGrpSpPr/>
          <p:nvPr/>
        </p:nvGrpSpPr>
        <p:grpSpPr>
          <a:xfrm>
            <a:off x="10072752" y="660689"/>
            <a:ext cx="1905000" cy="2294219"/>
            <a:chOff x="10143198" y="1398448"/>
            <a:chExt cx="1905000" cy="2294219"/>
          </a:xfrm>
        </p:grpSpPr>
        <p:pic>
          <p:nvPicPr>
            <p:cNvPr id="14" name="Picture 2">
              <a:extLst>
                <a:ext uri="{FF2B5EF4-FFF2-40B4-BE49-F238E27FC236}">
                  <a16:creationId xmlns:a16="http://schemas.microsoft.com/office/drawing/2014/main" id="{ADB31771-3819-A243-9203-0507D7E53A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3198" y="1398448"/>
              <a:ext cx="1905000" cy="17907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B1B3672-5C31-924F-A481-2CF4442F8731}"/>
                </a:ext>
              </a:extLst>
            </p:cNvPr>
            <p:cNvSpPr txBox="1"/>
            <p:nvPr/>
          </p:nvSpPr>
          <p:spPr>
            <a:xfrm>
              <a:off x="10651198" y="3323335"/>
              <a:ext cx="817853" cy="369332"/>
            </a:xfrm>
            <a:prstGeom prst="rect">
              <a:avLst/>
            </a:prstGeom>
            <a:noFill/>
          </p:spPr>
          <p:txBody>
            <a:bodyPr wrap="none" rtlCol="0">
              <a:spAutoFit/>
            </a:bodyPr>
            <a:lstStyle/>
            <a:p>
              <a:r>
                <a:rPr lang="en-US" dirty="0">
                  <a:solidFill>
                    <a:schemeClr val="bg1"/>
                  </a:solidFill>
                </a:rPr>
                <a:t>(DOM)</a:t>
              </a:r>
            </a:p>
          </p:txBody>
        </p:sp>
      </p:grpSp>
      <p:grpSp>
        <p:nvGrpSpPr>
          <p:cNvPr id="17" name="Group 16">
            <a:extLst>
              <a:ext uri="{FF2B5EF4-FFF2-40B4-BE49-F238E27FC236}">
                <a16:creationId xmlns:a16="http://schemas.microsoft.com/office/drawing/2014/main" id="{DE0B55CE-EE5A-704F-99E5-7E5CA870B145}"/>
              </a:ext>
            </a:extLst>
          </p:cNvPr>
          <p:cNvGrpSpPr/>
          <p:nvPr/>
        </p:nvGrpSpPr>
        <p:grpSpPr>
          <a:xfrm>
            <a:off x="4803964" y="619986"/>
            <a:ext cx="2220056" cy="2459617"/>
            <a:chOff x="4758627" y="767415"/>
            <a:chExt cx="2220056" cy="2459617"/>
          </a:xfrm>
        </p:grpSpPr>
        <p:sp>
          <p:nvSpPr>
            <p:cNvPr id="18" name="TextBox 17">
              <a:extLst>
                <a:ext uri="{FF2B5EF4-FFF2-40B4-BE49-F238E27FC236}">
                  <a16:creationId xmlns:a16="http://schemas.microsoft.com/office/drawing/2014/main" id="{5F2F26AB-1E71-8B46-ADAD-79F24B57EE9E}"/>
                </a:ext>
              </a:extLst>
            </p:cNvPr>
            <p:cNvSpPr txBox="1"/>
            <p:nvPr/>
          </p:nvSpPr>
          <p:spPr>
            <a:xfrm>
              <a:off x="5408193" y="2826922"/>
              <a:ext cx="930063" cy="400110"/>
            </a:xfrm>
            <a:prstGeom prst="rect">
              <a:avLst/>
            </a:prstGeom>
            <a:noFill/>
          </p:spPr>
          <p:txBody>
            <a:bodyPr wrap="none" rtlCol="0">
              <a:spAutoFit/>
            </a:bodyPr>
            <a:lstStyle/>
            <a:p>
              <a:r>
                <a:rPr lang="en-US" sz="2000" dirty="0">
                  <a:solidFill>
                    <a:schemeClr val="bg1"/>
                  </a:solidFill>
                </a:rPr>
                <a:t>(S)-DOI</a:t>
              </a:r>
            </a:p>
          </p:txBody>
        </p:sp>
        <p:pic>
          <p:nvPicPr>
            <p:cNvPr id="19" name="Picture 6" descr="Image result for dimethoxy iodoamphetamin enantiomer">
              <a:extLst>
                <a:ext uri="{FF2B5EF4-FFF2-40B4-BE49-F238E27FC236}">
                  <a16:creationId xmlns:a16="http://schemas.microsoft.com/office/drawing/2014/main" id="{EE781B4E-6798-0346-9808-7F7EF00AF4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2689"/>
            <a:stretch/>
          </p:blipFill>
          <p:spPr bwMode="auto">
            <a:xfrm>
              <a:off x="4758627" y="767415"/>
              <a:ext cx="2220056" cy="19608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CCB95B0F-6CF5-4648-9261-6095F47FB0B1}"/>
              </a:ext>
            </a:extLst>
          </p:cNvPr>
          <p:cNvGrpSpPr/>
          <p:nvPr/>
        </p:nvGrpSpPr>
        <p:grpSpPr>
          <a:xfrm>
            <a:off x="7310348" y="1090614"/>
            <a:ext cx="2220056" cy="2432820"/>
            <a:chOff x="7710937" y="750398"/>
            <a:chExt cx="2220056" cy="2432820"/>
          </a:xfrm>
        </p:grpSpPr>
        <p:sp>
          <p:nvSpPr>
            <p:cNvPr id="21" name="TextBox 20">
              <a:extLst>
                <a:ext uri="{FF2B5EF4-FFF2-40B4-BE49-F238E27FC236}">
                  <a16:creationId xmlns:a16="http://schemas.microsoft.com/office/drawing/2014/main" id="{A91718BE-2A15-2544-A83D-4DEE3CB3CD98}"/>
                </a:ext>
              </a:extLst>
            </p:cNvPr>
            <p:cNvSpPr txBox="1"/>
            <p:nvPr/>
          </p:nvSpPr>
          <p:spPr>
            <a:xfrm>
              <a:off x="8345514" y="2783108"/>
              <a:ext cx="950901" cy="400110"/>
            </a:xfrm>
            <a:prstGeom prst="rect">
              <a:avLst/>
            </a:prstGeom>
            <a:noFill/>
          </p:spPr>
          <p:txBody>
            <a:bodyPr wrap="none" rtlCol="0">
              <a:spAutoFit/>
            </a:bodyPr>
            <a:lstStyle/>
            <a:p>
              <a:r>
                <a:rPr lang="en-US" sz="2000" dirty="0">
                  <a:solidFill>
                    <a:schemeClr val="bg1"/>
                  </a:solidFill>
                </a:rPr>
                <a:t>(R)-DOI</a:t>
              </a:r>
            </a:p>
          </p:txBody>
        </p:sp>
        <p:pic>
          <p:nvPicPr>
            <p:cNvPr id="22" name="Picture 6" descr="Image result for dimethoxy iodoamphetamin enantiomer">
              <a:extLst>
                <a:ext uri="{FF2B5EF4-FFF2-40B4-BE49-F238E27FC236}">
                  <a16:creationId xmlns:a16="http://schemas.microsoft.com/office/drawing/2014/main" id="{55E87650-6791-164B-A88C-B5AE306102C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689" t="-137" b="137"/>
            <a:stretch/>
          </p:blipFill>
          <p:spPr bwMode="auto">
            <a:xfrm>
              <a:off x="7710937" y="750398"/>
              <a:ext cx="2220056" cy="19608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72FA12F1-27BC-3D4F-8398-1DE9A039B3AE}"/>
              </a:ext>
            </a:extLst>
          </p:cNvPr>
          <p:cNvGrpSpPr/>
          <p:nvPr/>
        </p:nvGrpSpPr>
        <p:grpSpPr>
          <a:xfrm>
            <a:off x="9867780" y="4129152"/>
            <a:ext cx="2180418" cy="1884955"/>
            <a:chOff x="10077463" y="3759263"/>
            <a:chExt cx="2180418" cy="1884955"/>
          </a:xfrm>
        </p:grpSpPr>
        <p:pic>
          <p:nvPicPr>
            <p:cNvPr id="25" name="Picture 8" descr="Chemical structure of (±)-DOB">
              <a:extLst>
                <a:ext uri="{FF2B5EF4-FFF2-40B4-BE49-F238E27FC236}">
                  <a16:creationId xmlns:a16="http://schemas.microsoft.com/office/drawing/2014/main" id="{08027C03-0CBC-AC4D-85CB-4A833ECEBF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77463" y="3759263"/>
              <a:ext cx="2180418" cy="141727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AE054E81-2CE6-4942-B159-B4C41E6F27A0}"/>
                </a:ext>
              </a:extLst>
            </p:cNvPr>
            <p:cNvSpPr txBox="1"/>
            <p:nvPr/>
          </p:nvSpPr>
          <p:spPr>
            <a:xfrm>
              <a:off x="10686771" y="5274886"/>
              <a:ext cx="745717" cy="369332"/>
            </a:xfrm>
            <a:prstGeom prst="rect">
              <a:avLst/>
            </a:prstGeom>
            <a:noFill/>
          </p:spPr>
          <p:txBody>
            <a:bodyPr wrap="none" rtlCol="0">
              <a:spAutoFit/>
            </a:bodyPr>
            <a:lstStyle/>
            <a:p>
              <a:r>
                <a:rPr lang="en-US" dirty="0">
                  <a:solidFill>
                    <a:schemeClr val="bg1"/>
                  </a:solidFill>
                </a:rPr>
                <a:t>(DOB)</a:t>
              </a:r>
            </a:p>
          </p:txBody>
        </p:sp>
      </p:grpSp>
      <p:sp>
        <p:nvSpPr>
          <p:cNvPr id="27" name="Content Placeholder 2">
            <a:extLst>
              <a:ext uri="{FF2B5EF4-FFF2-40B4-BE49-F238E27FC236}">
                <a16:creationId xmlns:a16="http://schemas.microsoft.com/office/drawing/2014/main" id="{02C80083-61F0-7749-A063-CE26EA8C7B37}"/>
              </a:ext>
            </a:extLst>
          </p:cNvPr>
          <p:cNvSpPr txBox="1">
            <a:spLocks/>
          </p:cNvSpPr>
          <p:nvPr/>
        </p:nvSpPr>
        <p:spPr>
          <a:xfrm>
            <a:off x="-419497" y="1110601"/>
            <a:ext cx="5301150" cy="60549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buFontTx/>
              <a:buChar char="-"/>
            </a:pPr>
            <a:endParaRPr lang="en-US" sz="2200" dirty="0">
              <a:solidFill>
                <a:schemeClr val="bg1"/>
              </a:solidFill>
            </a:endParaRPr>
          </a:p>
          <a:p>
            <a:pPr marL="914400" lvl="2" indent="0">
              <a:buFont typeface="Arial" panose="020B0604020202020204" pitchFamily="34" charset="0"/>
              <a:buNone/>
            </a:pPr>
            <a:r>
              <a:rPr lang="en-US" sz="2200" u="sng" dirty="0"/>
              <a:t>- </a:t>
            </a:r>
            <a:r>
              <a:rPr lang="en-US" sz="2600" u="sng" dirty="0"/>
              <a:t>Phenethylamines -</a:t>
            </a:r>
          </a:p>
          <a:p>
            <a:pPr lvl="1"/>
            <a:r>
              <a:rPr lang="en-US" dirty="0"/>
              <a:t>+/- DOI (partial agonist)</a:t>
            </a:r>
          </a:p>
          <a:p>
            <a:pPr lvl="2">
              <a:buFontTx/>
              <a:buChar char="-"/>
            </a:pPr>
            <a:r>
              <a:rPr lang="en-US" sz="2200" dirty="0"/>
              <a:t>K</a:t>
            </a:r>
            <a:r>
              <a:rPr lang="en-US" sz="2200" baseline="-25000" dirty="0"/>
              <a:t>i</a:t>
            </a:r>
            <a:r>
              <a:rPr lang="en-US" sz="2200" dirty="0"/>
              <a:t> 5-HT</a:t>
            </a:r>
            <a:r>
              <a:rPr lang="en-US" sz="2200" baseline="-25000" dirty="0"/>
              <a:t>2A</a:t>
            </a:r>
            <a:r>
              <a:rPr lang="en-US" sz="2200" dirty="0"/>
              <a:t> (nM) = 0.7</a:t>
            </a:r>
          </a:p>
          <a:p>
            <a:pPr lvl="2">
              <a:buFontTx/>
              <a:buChar char="-"/>
            </a:pPr>
            <a:r>
              <a:rPr lang="en-US" sz="2200" dirty="0"/>
              <a:t>Human dose = 1.5 – 3.0 mg</a:t>
            </a:r>
          </a:p>
          <a:p>
            <a:pPr lvl="1"/>
            <a:r>
              <a:rPr lang="en-US" dirty="0"/>
              <a:t>(-) DOI *more behaviorally potent*</a:t>
            </a:r>
          </a:p>
          <a:p>
            <a:pPr lvl="2"/>
            <a:r>
              <a:rPr lang="en-US" dirty="0"/>
              <a:t>2-3 times in drug discrimination/generalization</a:t>
            </a:r>
          </a:p>
          <a:p>
            <a:pPr lvl="2"/>
            <a:r>
              <a:rPr lang="en-US" dirty="0"/>
              <a:t>2x more potent at produce Head Twitch Response (HTR) in rodents</a:t>
            </a:r>
          </a:p>
          <a:p>
            <a:pPr lvl="2"/>
            <a:r>
              <a:rPr lang="en-US" dirty="0"/>
              <a:t>2x more active in humans</a:t>
            </a:r>
          </a:p>
          <a:p>
            <a:pPr lvl="1"/>
            <a:r>
              <a:rPr lang="en-US" dirty="0"/>
              <a:t>DOM</a:t>
            </a:r>
          </a:p>
          <a:p>
            <a:pPr lvl="1"/>
            <a:r>
              <a:rPr lang="en-US" dirty="0"/>
              <a:t>2C-B</a:t>
            </a:r>
            <a:endParaRPr lang="en-US" sz="2600" dirty="0"/>
          </a:p>
          <a:p>
            <a:pPr lvl="2">
              <a:buFontTx/>
              <a:buChar char="-"/>
            </a:pPr>
            <a:r>
              <a:rPr lang="en-US" sz="2200" dirty="0"/>
              <a:t>TCB-2 (conformationally stable)</a:t>
            </a:r>
          </a:p>
          <a:p>
            <a:pPr lvl="1"/>
            <a:r>
              <a:rPr lang="en-US" dirty="0"/>
              <a:t>DOB</a:t>
            </a:r>
          </a:p>
          <a:p>
            <a:pPr lvl="1"/>
            <a:endParaRPr lang="en-US" dirty="0">
              <a:solidFill>
                <a:schemeClr val="bg1"/>
              </a:solidFill>
            </a:endParaRPr>
          </a:p>
          <a:p>
            <a:pPr marL="914400" lvl="2" indent="0">
              <a:buFont typeface="Arial" panose="020B0604020202020204" pitchFamily="34" charset="0"/>
              <a:buNone/>
            </a:pPr>
            <a:endParaRPr lang="en-US" sz="2200" dirty="0">
              <a:solidFill>
                <a:schemeClr val="bg1"/>
              </a:solidFill>
            </a:endParaRPr>
          </a:p>
          <a:p>
            <a:pPr lvl="1"/>
            <a:endParaRPr lang="en-US" sz="2600" dirty="0">
              <a:solidFill>
                <a:schemeClr val="bg1"/>
              </a:solidFill>
            </a:endParaRPr>
          </a:p>
          <a:p>
            <a:pPr lvl="3"/>
            <a:endParaRPr lang="en-US" sz="2000" i="1" dirty="0">
              <a:solidFill>
                <a:schemeClr val="bg1"/>
              </a:solidFill>
            </a:endParaRPr>
          </a:p>
          <a:p>
            <a:pPr lvl="1"/>
            <a:endParaRPr lang="en-US" sz="2000" i="1" dirty="0">
              <a:solidFill>
                <a:schemeClr val="bg1"/>
              </a:solidFill>
            </a:endParaRPr>
          </a:p>
          <a:p>
            <a:pPr marL="914400" lvl="2"/>
            <a:endParaRPr lang="en-US" dirty="0">
              <a:solidFill>
                <a:schemeClr val="bg1"/>
              </a:solidFill>
              <a:sym typeface="Wingdings" pitchFamily="2" charset="2"/>
            </a:endParaRPr>
          </a:p>
          <a:p>
            <a:pPr lvl="1"/>
            <a:endParaRPr lang="en-US" sz="2000" dirty="0">
              <a:solidFill>
                <a:schemeClr val="bg1"/>
              </a:solidFill>
              <a:sym typeface="Wingdings" pitchFamily="2" charset="2"/>
            </a:endParaRPr>
          </a:p>
          <a:p>
            <a:pPr lvl="1"/>
            <a:endParaRPr lang="en-US" sz="2000" dirty="0">
              <a:solidFill>
                <a:schemeClr val="bg1"/>
              </a:solidFill>
              <a:sym typeface="Wingdings" pitchFamily="2" charset="2"/>
            </a:endParaRPr>
          </a:p>
          <a:p>
            <a:pPr lvl="1"/>
            <a:endParaRPr lang="en-US" sz="2000" dirty="0">
              <a:solidFill>
                <a:schemeClr val="bg1"/>
              </a:solidFill>
              <a:sym typeface="Wingdings" pitchFamily="2" charset="2"/>
            </a:endParaRPr>
          </a:p>
          <a:p>
            <a:pPr lvl="1"/>
            <a:endParaRPr lang="en-US" sz="2000" dirty="0">
              <a:solidFill>
                <a:schemeClr val="bg1"/>
              </a:solidFill>
              <a:sym typeface="Wingdings" pitchFamily="2" charset="2"/>
            </a:endParaRPr>
          </a:p>
          <a:p>
            <a:pPr marL="457200" lvl="1"/>
            <a:endParaRPr lang="en-US" sz="2000" dirty="0">
              <a:solidFill>
                <a:schemeClr val="bg1"/>
              </a:solidFill>
            </a:endParaRPr>
          </a:p>
        </p:txBody>
      </p:sp>
      <p:sp>
        <p:nvSpPr>
          <p:cNvPr id="28" name="TextBox 27">
            <a:extLst>
              <a:ext uri="{FF2B5EF4-FFF2-40B4-BE49-F238E27FC236}">
                <a16:creationId xmlns:a16="http://schemas.microsoft.com/office/drawing/2014/main" id="{C7CB233A-4DC8-7E41-AFE1-F3D0C0E7CD32}"/>
              </a:ext>
            </a:extLst>
          </p:cNvPr>
          <p:cNvSpPr txBox="1"/>
          <p:nvPr/>
        </p:nvSpPr>
        <p:spPr>
          <a:xfrm>
            <a:off x="-276333" y="426017"/>
            <a:ext cx="5301150" cy="954107"/>
          </a:xfrm>
          <a:prstGeom prst="rect">
            <a:avLst/>
          </a:prstGeom>
          <a:noFill/>
        </p:spPr>
        <p:txBody>
          <a:bodyPr wrap="square" rtlCol="0">
            <a:spAutoFit/>
          </a:bodyPr>
          <a:lstStyle/>
          <a:p>
            <a:pPr algn="ctr"/>
            <a:r>
              <a:rPr lang="en-US" sz="2800" b="1" u="sng" dirty="0">
                <a:latin typeface="Urdu Typesetting" panose="03020402040406030203" pitchFamily="66" charset="-78"/>
                <a:cs typeface="Urdu Typesetting" panose="03020402040406030203" pitchFamily="66" charset="-78"/>
              </a:rPr>
              <a:t>Phenethylamine       Serotonergic </a:t>
            </a:r>
          </a:p>
          <a:p>
            <a:pPr algn="ctr"/>
            <a:r>
              <a:rPr lang="en-US" sz="2800" b="1" u="sng" dirty="0">
                <a:latin typeface="Urdu Typesetting" panose="03020402040406030203" pitchFamily="66" charset="-78"/>
                <a:cs typeface="Urdu Typesetting" panose="03020402040406030203" pitchFamily="66" charset="-78"/>
              </a:rPr>
              <a:t>Psychedelics </a:t>
            </a:r>
            <a:endParaRPr lang="en-US" sz="2800" b="1" dirty="0">
              <a:latin typeface="Urdu Typesetting" panose="03020402040406030203" pitchFamily="66" charset="-78"/>
              <a:cs typeface="Urdu Typesetting" panose="03020402040406030203" pitchFamily="66" charset="-78"/>
            </a:endParaRPr>
          </a:p>
        </p:txBody>
      </p:sp>
    </p:spTree>
    <p:extLst>
      <p:ext uri="{BB962C8B-B14F-4D97-AF65-F5344CB8AC3E}">
        <p14:creationId xmlns:p14="http://schemas.microsoft.com/office/powerpoint/2010/main" val="554154117"/>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10;&#10;Description automatically generated">
            <a:extLst>
              <a:ext uri="{FF2B5EF4-FFF2-40B4-BE49-F238E27FC236}">
                <a16:creationId xmlns:a16="http://schemas.microsoft.com/office/drawing/2014/main" id="{01B5FABE-2337-7341-909E-D8D2211BEAD8}"/>
              </a:ext>
            </a:extLst>
          </p:cNvPr>
          <p:cNvPicPr>
            <a:picLocks noChangeAspect="1"/>
          </p:cNvPicPr>
          <p:nvPr/>
        </p:nvPicPr>
        <p:blipFill rotWithShape="1">
          <a:blip r:embed="rId2"/>
          <a:srcRect l="11041" r="7092" b="25007"/>
          <a:stretch/>
        </p:blipFill>
        <p:spPr>
          <a:xfrm>
            <a:off x="1508978" y="1790729"/>
            <a:ext cx="9174043" cy="3529569"/>
          </a:xfrm>
          <a:prstGeom prst="rect">
            <a:avLst/>
          </a:prstGeom>
        </p:spPr>
      </p:pic>
    </p:spTree>
    <p:extLst>
      <p:ext uri="{BB962C8B-B14F-4D97-AF65-F5344CB8AC3E}">
        <p14:creationId xmlns:p14="http://schemas.microsoft.com/office/powerpoint/2010/main" val="4276749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D586627-9787-2048-B1CA-9964C1547854}"/>
              </a:ext>
            </a:extLst>
          </p:cNvPr>
          <p:cNvSpPr>
            <a:spLocks noGrp="1"/>
          </p:cNvSpPr>
          <p:nvPr>
            <p:ph idx="1"/>
          </p:nvPr>
        </p:nvSpPr>
        <p:spPr>
          <a:xfrm>
            <a:off x="321564" y="2066686"/>
            <a:ext cx="12281338" cy="3659988"/>
          </a:xfrm>
        </p:spPr>
        <p:txBody>
          <a:bodyPr>
            <a:noAutofit/>
          </a:bodyPr>
          <a:lstStyle/>
          <a:p>
            <a:pPr marL="0" indent="0">
              <a:buNone/>
            </a:pPr>
            <a:r>
              <a:rPr lang="en-US" sz="2600" dirty="0"/>
              <a:t>Pre-administration of 5-HT</a:t>
            </a:r>
            <a:r>
              <a:rPr lang="en-US" sz="2600" baseline="-25000" dirty="0"/>
              <a:t>2A</a:t>
            </a:r>
            <a:r>
              <a:rPr lang="en-US" sz="2600" dirty="0"/>
              <a:t> antagonist (Ketanserin) </a:t>
            </a:r>
            <a:r>
              <a:rPr lang="en-US" sz="2600" dirty="0">
                <a:latin typeface="Georgia" panose="02040502050405020303" pitchFamily="18" charset="0"/>
              </a:rPr>
              <a:t>↓ </a:t>
            </a:r>
            <a:r>
              <a:rPr lang="en-US" sz="2600" dirty="0"/>
              <a:t>subjective effects in humans</a:t>
            </a:r>
          </a:p>
          <a:p>
            <a:pPr lvl="1"/>
            <a:r>
              <a:rPr lang="en-US" sz="2600" dirty="0"/>
              <a:t>Psilocybin (</a:t>
            </a:r>
            <a:r>
              <a:rPr lang="en-US" sz="2600" dirty="0">
                <a:hlinkClick r:id="rId2"/>
              </a:rPr>
              <a:t>Vollenweider et al., 1998</a:t>
            </a:r>
            <a:r>
              <a:rPr lang="en-US" sz="2600" dirty="0"/>
              <a:t>; </a:t>
            </a:r>
            <a:r>
              <a:rPr lang="en-US" sz="2600" dirty="0">
                <a:hlinkClick r:id="rId3"/>
              </a:rPr>
              <a:t>Kometer et al., 2013</a:t>
            </a:r>
            <a:r>
              <a:rPr lang="en-US" sz="2600" dirty="0"/>
              <a:t>)</a:t>
            </a:r>
          </a:p>
          <a:p>
            <a:pPr lvl="1"/>
            <a:r>
              <a:rPr lang="en-US" sz="2600" dirty="0"/>
              <a:t>LSD (</a:t>
            </a:r>
            <a:r>
              <a:rPr lang="en-US" sz="2600" dirty="0">
                <a:hlinkClick r:id="rId4"/>
              </a:rPr>
              <a:t>Kraehenmann et al., 2017a</a:t>
            </a:r>
            <a:r>
              <a:rPr lang="en-US" sz="2600" dirty="0"/>
              <a:t>,</a:t>
            </a:r>
            <a:r>
              <a:rPr lang="en-US" sz="2600" dirty="0">
                <a:hlinkClick r:id="rId5"/>
              </a:rPr>
              <a:t>b</a:t>
            </a:r>
            <a:r>
              <a:rPr lang="en-US" sz="2600" dirty="0"/>
              <a:t>; </a:t>
            </a:r>
            <a:r>
              <a:rPr lang="en-US" sz="2600" dirty="0">
                <a:hlinkClick r:id="rId6"/>
              </a:rPr>
              <a:t>Preller et al., 2017</a:t>
            </a:r>
            <a:r>
              <a:rPr lang="en-US" sz="2600" dirty="0"/>
              <a:t>)</a:t>
            </a:r>
          </a:p>
          <a:p>
            <a:pPr lvl="1"/>
            <a:r>
              <a:rPr lang="en-US" sz="2600" dirty="0"/>
              <a:t>Ayahuasca (</a:t>
            </a:r>
            <a:r>
              <a:rPr lang="en-US" sz="2600" dirty="0">
                <a:hlinkClick r:id="rId7"/>
              </a:rPr>
              <a:t>Valle et al., 2016</a:t>
            </a:r>
            <a:r>
              <a:rPr lang="en-US" sz="2600" dirty="0"/>
              <a:t>) </a:t>
            </a:r>
          </a:p>
          <a:p>
            <a:pPr lvl="1"/>
            <a:r>
              <a:rPr lang="en-US" sz="2600" dirty="0"/>
              <a:t>Also blocks the Head Twitch Response &amp; other behaviors in rodents </a:t>
            </a:r>
          </a:p>
        </p:txBody>
      </p:sp>
      <p:sp>
        <p:nvSpPr>
          <p:cNvPr id="4" name="TextBox 3">
            <a:extLst>
              <a:ext uri="{FF2B5EF4-FFF2-40B4-BE49-F238E27FC236}">
                <a16:creationId xmlns:a16="http://schemas.microsoft.com/office/drawing/2014/main" id="{8AAA5CAA-898B-494D-99F5-C29F368F4E83}"/>
              </a:ext>
            </a:extLst>
          </p:cNvPr>
          <p:cNvSpPr txBox="1"/>
          <p:nvPr/>
        </p:nvSpPr>
        <p:spPr>
          <a:xfrm>
            <a:off x="2019403" y="815549"/>
            <a:ext cx="8153194" cy="646331"/>
          </a:xfrm>
          <a:prstGeom prst="rect">
            <a:avLst/>
          </a:prstGeom>
          <a:noFill/>
        </p:spPr>
        <p:txBody>
          <a:bodyPr wrap="none" rtlCol="0">
            <a:spAutoFit/>
          </a:bodyPr>
          <a:lstStyle/>
          <a:p>
            <a:r>
              <a:rPr lang="en-US" sz="3600" b="1" dirty="0">
                <a:latin typeface="Urdu Typesetting" panose="03020402040406030203" pitchFamily="66" charset="-78"/>
                <a:cs typeface="Urdu Typesetting" panose="03020402040406030203" pitchFamily="66" charset="-78"/>
              </a:rPr>
              <a:t>5-HT</a:t>
            </a:r>
            <a:r>
              <a:rPr lang="en-US" sz="3600" b="1" baseline="-25000" dirty="0">
                <a:latin typeface="Urdu Typesetting" panose="03020402040406030203" pitchFamily="66" charset="-78"/>
                <a:cs typeface="Urdu Typesetting" panose="03020402040406030203" pitchFamily="66" charset="-78"/>
              </a:rPr>
              <a:t>2A</a:t>
            </a:r>
            <a:r>
              <a:rPr lang="en-US" sz="3600" b="1" dirty="0">
                <a:latin typeface="Urdu Typesetting" panose="03020402040406030203" pitchFamily="66" charset="-78"/>
                <a:cs typeface="Urdu Typesetting" panose="03020402040406030203" pitchFamily="66" charset="-78"/>
              </a:rPr>
              <a:t>   necessary    for     psychedelic    effects</a:t>
            </a:r>
          </a:p>
        </p:txBody>
      </p:sp>
    </p:spTree>
    <p:extLst>
      <p:ext uri="{BB962C8B-B14F-4D97-AF65-F5344CB8AC3E}">
        <p14:creationId xmlns:p14="http://schemas.microsoft.com/office/powerpoint/2010/main" val="3358984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FDDC82EE-E720-ED4B-B37E-27D18B4538BB}"/>
              </a:ext>
            </a:extLst>
          </p:cNvPr>
          <p:cNvPicPr>
            <a:picLocks noChangeAspect="1"/>
          </p:cNvPicPr>
          <p:nvPr/>
        </p:nvPicPr>
        <p:blipFill>
          <a:blip r:embed="rId2"/>
          <a:stretch>
            <a:fillRect/>
          </a:stretch>
        </p:blipFill>
        <p:spPr>
          <a:xfrm>
            <a:off x="1923393" y="635168"/>
            <a:ext cx="7831141" cy="5243459"/>
          </a:xfrm>
          <a:prstGeom prst="rect">
            <a:avLst/>
          </a:prstGeom>
        </p:spPr>
      </p:pic>
      <p:sp>
        <p:nvSpPr>
          <p:cNvPr id="6" name="TextBox 5">
            <a:extLst>
              <a:ext uri="{FF2B5EF4-FFF2-40B4-BE49-F238E27FC236}">
                <a16:creationId xmlns:a16="http://schemas.microsoft.com/office/drawing/2014/main" id="{9F56C75E-AEAA-034D-82F1-8496D73483FF}"/>
              </a:ext>
            </a:extLst>
          </p:cNvPr>
          <p:cNvSpPr txBox="1"/>
          <p:nvPr/>
        </p:nvSpPr>
        <p:spPr>
          <a:xfrm>
            <a:off x="969818" y="5900565"/>
            <a:ext cx="4092274" cy="369332"/>
          </a:xfrm>
          <a:prstGeom prst="rect">
            <a:avLst/>
          </a:prstGeom>
          <a:noFill/>
        </p:spPr>
        <p:txBody>
          <a:bodyPr wrap="none" rtlCol="0">
            <a:spAutoFit/>
          </a:bodyPr>
          <a:lstStyle/>
          <a:p>
            <a:r>
              <a:rPr lang="en-US" b="1" dirty="0"/>
              <a:t>(Nichols 2017) Psychedelic Neuroscience </a:t>
            </a:r>
          </a:p>
        </p:txBody>
      </p:sp>
    </p:spTree>
    <p:extLst>
      <p:ext uri="{BB962C8B-B14F-4D97-AF65-F5344CB8AC3E}">
        <p14:creationId xmlns:p14="http://schemas.microsoft.com/office/powerpoint/2010/main" val="2008684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E46198-9A63-C844-9974-EE732B99580A}"/>
              </a:ext>
            </a:extLst>
          </p:cNvPr>
          <p:cNvSpPr>
            <a:spLocks noGrp="1"/>
          </p:cNvSpPr>
          <p:nvPr>
            <p:ph type="title"/>
          </p:nvPr>
        </p:nvSpPr>
        <p:spPr>
          <a:xfrm>
            <a:off x="838200" y="963877"/>
            <a:ext cx="3494362" cy="4930246"/>
          </a:xfrm>
        </p:spPr>
        <p:txBody>
          <a:bodyPr>
            <a:normAutofit/>
          </a:bodyPr>
          <a:lstStyle/>
          <a:p>
            <a:pPr algn="r"/>
            <a:r>
              <a:rPr lang="en-US" b="1" u="sng">
                <a:solidFill>
                  <a:schemeClr val="accent1"/>
                </a:solidFill>
                <a:latin typeface="Urdu Typesetting" panose="03020402040406030203" pitchFamily="66" charset="-78"/>
                <a:ea typeface="STHupo" panose="02010800040101010101" pitchFamily="2" charset="-122"/>
                <a:cs typeface="Urdu Typesetting" panose="03020402040406030203" pitchFamily="66" charset="-78"/>
              </a:rPr>
              <a:t>What      are Psychedelics?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D4DB241-62C2-734A-976C-995AE4ADF8CC}"/>
              </a:ext>
            </a:extLst>
          </p:cNvPr>
          <p:cNvSpPr>
            <a:spLocks noGrp="1"/>
          </p:cNvSpPr>
          <p:nvPr>
            <p:ph idx="1"/>
          </p:nvPr>
        </p:nvSpPr>
        <p:spPr>
          <a:xfrm>
            <a:off x="4654296" y="443224"/>
            <a:ext cx="7216139" cy="6174247"/>
          </a:xfrm>
        </p:spPr>
        <p:txBody>
          <a:bodyPr anchor="ctr">
            <a:normAutofit/>
          </a:bodyPr>
          <a:lstStyle/>
          <a:p>
            <a:r>
              <a:rPr lang="en-US" sz="2400" dirty="0">
                <a:latin typeface="Superclarendon" panose="02060605060000020003" pitchFamily="18" charset="77"/>
                <a:ea typeface="STHupo" panose="02010800040101010101" pitchFamily="2" charset="-122"/>
              </a:rPr>
              <a:t>Powerful psychoactive substances that lead to acute </a:t>
            </a:r>
            <a:r>
              <a:rPr lang="en-US" sz="2400" b="1" dirty="0">
                <a:latin typeface="Superclarendon" panose="02060605060000020003" pitchFamily="18" charset="77"/>
                <a:ea typeface="STHupo" panose="02010800040101010101" pitchFamily="2" charset="-122"/>
              </a:rPr>
              <a:t>altered states of consciousness </a:t>
            </a:r>
          </a:p>
          <a:p>
            <a:pPr lvl="1"/>
            <a:r>
              <a:rPr lang="en-US" dirty="0">
                <a:latin typeface="Superclarendon" panose="02060605060000020003" pitchFamily="18" charset="77"/>
                <a:ea typeface="STHupo" panose="02010800040101010101" pitchFamily="2" charset="-122"/>
              </a:rPr>
              <a:t>Altered sensory perception</a:t>
            </a:r>
          </a:p>
          <a:p>
            <a:pPr lvl="2"/>
            <a:r>
              <a:rPr lang="en-US" sz="2400" dirty="0">
                <a:latin typeface="Superclarendon" panose="02060605060000020003" pitchFamily="18" charset="77"/>
                <a:ea typeface="STHupo" panose="02010800040101010101" pitchFamily="2" charset="-122"/>
              </a:rPr>
              <a:t>Visual / auditory hallucinations and synesthesia</a:t>
            </a:r>
          </a:p>
        </p:txBody>
      </p:sp>
    </p:spTree>
    <p:extLst>
      <p:ext uri="{BB962C8B-B14F-4D97-AF65-F5344CB8AC3E}">
        <p14:creationId xmlns:p14="http://schemas.microsoft.com/office/powerpoint/2010/main" val="180234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Image result for dimethyltryptamine synthesis">
            <a:extLst>
              <a:ext uri="{FF2B5EF4-FFF2-40B4-BE49-F238E27FC236}">
                <a16:creationId xmlns:a16="http://schemas.microsoft.com/office/drawing/2014/main" id="{79D6753A-9E35-EE4D-A03C-F7FD4B47E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05" y="961681"/>
            <a:ext cx="6553545" cy="51936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E5D5F59-D008-E94F-B54D-EEB3D53B018C}"/>
              </a:ext>
            </a:extLst>
          </p:cNvPr>
          <p:cNvSpPr txBox="1"/>
          <p:nvPr/>
        </p:nvSpPr>
        <p:spPr>
          <a:xfrm>
            <a:off x="6340264" y="5486400"/>
            <a:ext cx="5650176" cy="3103233"/>
          </a:xfrm>
          <a:prstGeom prst="rect">
            <a:avLst/>
          </a:prstGeom>
        </p:spPr>
        <p:txBody>
          <a:bodyPr vert="horz" lIns="91440" tIns="45720" rIns="91440" bIns="45720" rtlCol="0">
            <a:normAutofit/>
          </a:bodyPr>
          <a:lstStyle/>
          <a:p>
            <a:pPr>
              <a:lnSpc>
                <a:spcPct val="90000"/>
              </a:lnSpc>
              <a:spcAft>
                <a:spcPts val="600"/>
              </a:spcAft>
            </a:pPr>
            <a:r>
              <a:rPr lang="en-US" b="1" u="sng" dirty="0"/>
              <a:t>INMT</a:t>
            </a:r>
          </a:p>
          <a:p>
            <a:pPr>
              <a:lnSpc>
                <a:spcPct val="90000"/>
              </a:lnSpc>
              <a:spcAft>
                <a:spcPts val="600"/>
              </a:spcAft>
            </a:pPr>
            <a:r>
              <a:rPr lang="en-US" dirty="0"/>
              <a:t>Widely expressed in mammalian tissues</a:t>
            </a:r>
          </a:p>
          <a:p>
            <a:pPr marL="914400" lvl="1" indent="-228600">
              <a:lnSpc>
                <a:spcPct val="90000"/>
              </a:lnSpc>
              <a:spcAft>
                <a:spcPts val="600"/>
              </a:spcAft>
              <a:buFont typeface="Arial" panose="020B0604020202020204" pitchFamily="34" charset="0"/>
              <a:buChar char="•"/>
            </a:pPr>
            <a:r>
              <a:rPr lang="en-US" dirty="0"/>
              <a:t>Lungs, adrenals, thyroid, lymph nodes, placenta, heart, pancreas, retina,  pineal gland</a:t>
            </a:r>
          </a:p>
          <a:p>
            <a:pPr marL="914400" lvl="1" indent="-228600">
              <a:lnSpc>
                <a:spcPct val="90000"/>
              </a:lnSpc>
              <a:spcAft>
                <a:spcPts val="600"/>
              </a:spcAft>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A435FB32-D8F3-DC4F-8E16-596B84972E79}"/>
              </a:ext>
            </a:extLst>
          </p:cNvPr>
          <p:cNvSpPr txBox="1"/>
          <p:nvPr/>
        </p:nvSpPr>
        <p:spPr>
          <a:xfrm>
            <a:off x="6811050" y="0"/>
            <a:ext cx="5380950" cy="5524589"/>
          </a:xfrm>
          <a:prstGeom prst="rect">
            <a:avLst/>
          </a:prstGeom>
          <a:noFill/>
        </p:spPr>
        <p:txBody>
          <a:bodyPr wrap="square" rtlCol="0">
            <a:spAutoFit/>
          </a:bodyPr>
          <a:lstStyle/>
          <a:p>
            <a:pPr>
              <a:spcAft>
                <a:spcPts val="600"/>
              </a:spcAft>
            </a:pPr>
            <a:r>
              <a:rPr lang="en-US" sz="2800" b="1" u="sng" dirty="0"/>
              <a:t>Dimethyltryptamine</a:t>
            </a:r>
            <a:r>
              <a:rPr lang="en-US" dirty="0"/>
              <a:t> </a:t>
            </a:r>
            <a:endParaRPr lang="en-US" sz="2000" dirty="0"/>
          </a:p>
          <a:p>
            <a:pPr>
              <a:spcAft>
                <a:spcPts val="600"/>
              </a:spcAft>
            </a:pPr>
            <a:r>
              <a:rPr lang="en-US" sz="2000" dirty="0"/>
              <a:t>Produced by many plants and mammal</a:t>
            </a:r>
          </a:p>
          <a:p>
            <a:pPr>
              <a:spcAft>
                <a:spcPts val="600"/>
              </a:spcAft>
            </a:pPr>
            <a:endParaRPr lang="en-US" sz="2000" dirty="0">
              <a:sym typeface="Wingdings" pitchFamily="2" charset="2"/>
            </a:endParaRPr>
          </a:p>
          <a:p>
            <a:pPr>
              <a:spcAft>
                <a:spcPts val="600"/>
              </a:spcAft>
            </a:pPr>
            <a:r>
              <a:rPr lang="en-US" sz="2000" dirty="0">
                <a:sym typeface="Wingdings" pitchFamily="2" charset="2"/>
              </a:rPr>
              <a:t>Also σ-1 Receptor agonist</a:t>
            </a:r>
          </a:p>
          <a:p>
            <a:pPr>
              <a:spcAft>
                <a:spcPts val="600"/>
              </a:spcAft>
            </a:pPr>
            <a:endParaRPr lang="en-US" sz="2000" dirty="0">
              <a:sym typeface="Wingdings" pitchFamily="2" charset="2"/>
            </a:endParaRPr>
          </a:p>
          <a:p>
            <a:pPr>
              <a:spcAft>
                <a:spcPts val="600"/>
              </a:spcAft>
            </a:pPr>
            <a:r>
              <a:rPr lang="en-US" sz="2000" dirty="0">
                <a:sym typeface="Wingdings" pitchFamily="2" charset="2"/>
              </a:rPr>
              <a:t>DMT ↑ after cardiac arrest (J. </a:t>
            </a:r>
            <a:r>
              <a:rPr lang="en-US" sz="2000" dirty="0" err="1">
                <a:sym typeface="Wingdings" pitchFamily="2" charset="2"/>
              </a:rPr>
              <a:t>Borjigin</a:t>
            </a:r>
            <a:r>
              <a:rPr lang="en-US" sz="2000" dirty="0">
                <a:sym typeface="Wingdings" pitchFamily="2" charset="2"/>
              </a:rPr>
              <a:t> et al, 2019)</a:t>
            </a:r>
          </a:p>
          <a:p>
            <a:pPr marL="342900" indent="-342900">
              <a:spcAft>
                <a:spcPts val="600"/>
              </a:spcAft>
              <a:buFont typeface="Arial" panose="020B0604020202020204" pitchFamily="34" charset="0"/>
              <a:buChar char="•"/>
            </a:pPr>
            <a:r>
              <a:rPr lang="en-US" sz="2000" dirty="0"/>
              <a:t>Extracellular concentrations of DMT in the cerebral cortex of normal behaving rats were similar to other  monoamine neurotransmitters including serotonin</a:t>
            </a:r>
          </a:p>
          <a:p>
            <a:pPr marL="800100" lvl="1" indent="-342900">
              <a:spcAft>
                <a:spcPts val="600"/>
              </a:spcAft>
              <a:buFont typeface="Arial" panose="020B0604020202020204" pitchFamily="34" charset="0"/>
              <a:buChar char="•"/>
            </a:pPr>
            <a:r>
              <a:rPr lang="en-US" sz="2000" dirty="0"/>
              <a:t>w/ or w/o  pineal gland</a:t>
            </a:r>
          </a:p>
          <a:p>
            <a:pPr marL="342900" indent="-342900">
              <a:spcAft>
                <a:spcPts val="600"/>
              </a:spcAft>
              <a:buFont typeface="Arial" panose="020B0604020202020204" pitchFamily="34" charset="0"/>
              <a:buChar char="•"/>
            </a:pPr>
            <a:r>
              <a:rPr lang="en-US" sz="2000" dirty="0"/>
              <a:t>A significant increase of DMT levels in the rat visual cortex was observed following induction of experimental cardiac arrest</a:t>
            </a:r>
          </a:p>
          <a:p>
            <a:pPr marL="800100" lvl="1" indent="-342900">
              <a:spcAft>
                <a:spcPts val="600"/>
              </a:spcAft>
              <a:buFont typeface="Arial" panose="020B0604020202020204" pitchFamily="34" charset="0"/>
              <a:buChar char="•"/>
            </a:pPr>
            <a:r>
              <a:rPr lang="en-US" sz="2000" dirty="0"/>
              <a:t>independent of an intact pineal gland</a:t>
            </a:r>
          </a:p>
        </p:txBody>
      </p:sp>
    </p:spTree>
    <p:extLst>
      <p:ext uri="{BB962C8B-B14F-4D97-AF65-F5344CB8AC3E}">
        <p14:creationId xmlns:p14="http://schemas.microsoft.com/office/powerpoint/2010/main" val="3570817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CE88EF-274E-7641-AB91-CEBC64FF425B}"/>
              </a:ext>
            </a:extLst>
          </p:cNvPr>
          <p:cNvSpPr>
            <a:spLocks noGrp="1"/>
          </p:cNvSpPr>
          <p:nvPr>
            <p:ph type="title"/>
          </p:nvPr>
        </p:nvSpPr>
        <p:spPr>
          <a:xfrm>
            <a:off x="5297762" y="1053711"/>
            <a:ext cx="5638994" cy="1424446"/>
          </a:xfrm>
        </p:spPr>
        <p:txBody>
          <a:bodyPr>
            <a:normAutofit/>
          </a:bodyPr>
          <a:lstStyle/>
          <a:p>
            <a:r>
              <a:rPr lang="en-US" dirty="0">
                <a:solidFill>
                  <a:srgbClr val="FFFFFF"/>
                </a:solidFill>
              </a:rPr>
              <a:t>Ayahuasca</a:t>
            </a:r>
          </a:p>
        </p:txBody>
      </p:sp>
      <p:pic>
        <p:nvPicPr>
          <p:cNvPr id="33794" name="Picture 2" descr="Image result for ayahuasca">
            <a:extLst>
              <a:ext uri="{FF2B5EF4-FFF2-40B4-BE49-F238E27FC236}">
                <a16:creationId xmlns:a16="http://schemas.microsoft.com/office/drawing/2014/main" id="{1B4DD61E-0255-2443-9607-97667C8639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552" r="2" b="2"/>
          <a:stretch/>
        </p:blipFill>
        <p:spPr bwMode="auto">
          <a:xfrm>
            <a:off x="32031" y="478232"/>
            <a:ext cx="4530410" cy="2636360"/>
          </a:xfrm>
          <a:prstGeom prst="rect">
            <a:avLst/>
          </a:prstGeom>
          <a:noFill/>
          <a:extLst>
            <a:ext uri="{909E8E84-426E-40DD-AFC4-6F175D3DCCD1}">
              <a14:hiddenFill xmlns:a14="http://schemas.microsoft.com/office/drawing/2010/main">
                <a:solidFill>
                  <a:srgbClr val="FFFFFF"/>
                </a:solidFill>
              </a14:hiddenFill>
            </a:ext>
          </a:extLst>
        </p:spPr>
      </p:pic>
      <p:cxnSp>
        <p:nvCxnSpPr>
          <p:cNvPr id="139" name="Straight Connector 138">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33796" name="Picture 4" descr="Image result for ayahuasca spirit">
            <a:extLst>
              <a:ext uri="{FF2B5EF4-FFF2-40B4-BE49-F238E27FC236}">
                <a16:creationId xmlns:a16="http://schemas.microsoft.com/office/drawing/2014/main" id="{A4F12DEF-73FA-BE4D-8C9F-E5942A61D92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031" y="3830533"/>
            <a:ext cx="4562440" cy="256637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36F824D-A423-904D-B421-C5BE93191704}"/>
              </a:ext>
            </a:extLst>
          </p:cNvPr>
          <p:cNvSpPr>
            <a:spLocks noGrp="1"/>
          </p:cNvSpPr>
          <p:nvPr>
            <p:ph idx="1"/>
          </p:nvPr>
        </p:nvSpPr>
        <p:spPr>
          <a:xfrm>
            <a:off x="5297762" y="2799889"/>
            <a:ext cx="5747187" cy="2987543"/>
          </a:xfrm>
        </p:spPr>
        <p:txBody>
          <a:bodyPr anchor="t">
            <a:normAutofit/>
          </a:bodyPr>
          <a:lstStyle/>
          <a:p>
            <a:r>
              <a:rPr lang="en-US" sz="2400" dirty="0">
                <a:solidFill>
                  <a:srgbClr val="FFFFFF"/>
                </a:solidFill>
              </a:rPr>
              <a:t>5-HT</a:t>
            </a:r>
            <a:r>
              <a:rPr lang="en-US" sz="2400" baseline="-25000" dirty="0">
                <a:solidFill>
                  <a:srgbClr val="FFFFFF"/>
                </a:solidFill>
              </a:rPr>
              <a:t>2A</a:t>
            </a:r>
            <a:r>
              <a:rPr lang="en-US" sz="2400" dirty="0">
                <a:solidFill>
                  <a:srgbClr val="FFFFFF"/>
                </a:solidFill>
              </a:rPr>
              <a:t> + Harmaline (MAOI)</a:t>
            </a:r>
          </a:p>
          <a:p>
            <a:pPr lvl="1"/>
            <a:r>
              <a:rPr lang="en-US" dirty="0">
                <a:solidFill>
                  <a:srgbClr val="FFFFFF"/>
                </a:solidFill>
              </a:rPr>
              <a:t>Contributions of harmaline to therapeutic effects?</a:t>
            </a:r>
          </a:p>
          <a:p>
            <a:r>
              <a:rPr lang="en-US" sz="2400" dirty="0">
                <a:solidFill>
                  <a:srgbClr val="FFFFFF"/>
                </a:solidFill>
              </a:rPr>
              <a:t>Placebo in depression study</a:t>
            </a:r>
          </a:p>
          <a:p>
            <a:endParaRPr lang="en-US" sz="2400" dirty="0">
              <a:solidFill>
                <a:srgbClr val="FFFFFF"/>
              </a:solidFill>
            </a:endParaRPr>
          </a:p>
        </p:txBody>
      </p:sp>
    </p:spTree>
    <p:extLst>
      <p:ext uri="{BB962C8B-B14F-4D97-AF65-F5344CB8AC3E}">
        <p14:creationId xmlns:p14="http://schemas.microsoft.com/office/powerpoint/2010/main" val="4009188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10" name="Picture 14">
            <a:extLst>
              <a:ext uri="{FF2B5EF4-FFF2-40B4-BE49-F238E27FC236}">
                <a16:creationId xmlns:a16="http://schemas.microsoft.com/office/drawing/2014/main" id="{9B6FB6EE-7A32-BA4F-9EE3-6DF49DA3697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8679" y="567856"/>
            <a:ext cx="3209544" cy="463746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74B2DE33-B3D3-FB4B-A68A-C88FB73175B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02283" y="567856"/>
            <a:ext cx="3209544" cy="400865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2-Br-LSD">
            <a:extLst>
              <a:ext uri="{FF2B5EF4-FFF2-40B4-BE49-F238E27FC236}">
                <a16:creationId xmlns:a16="http://schemas.microsoft.com/office/drawing/2014/main" id="{65CE8B25-83AB-F442-BD4D-E3435B22C12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53656" y="775252"/>
            <a:ext cx="3688031" cy="4430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A064413-FA1C-EC40-A673-2625199BDB5E}"/>
              </a:ext>
            </a:extLst>
          </p:cNvPr>
          <p:cNvSpPr txBox="1"/>
          <p:nvPr/>
        </p:nvSpPr>
        <p:spPr>
          <a:xfrm>
            <a:off x="8792479" y="4935926"/>
            <a:ext cx="2810385" cy="1538883"/>
          </a:xfrm>
          <a:prstGeom prst="rect">
            <a:avLst/>
          </a:prstGeom>
          <a:noFill/>
        </p:spPr>
        <p:txBody>
          <a:bodyPr wrap="none" rtlCol="0">
            <a:spAutoFit/>
          </a:bodyPr>
          <a:lstStyle/>
          <a:p>
            <a:pPr algn="ctr">
              <a:spcAft>
                <a:spcPts val="600"/>
              </a:spcAft>
            </a:pPr>
            <a:r>
              <a:rPr lang="en-US" sz="2800" b="1" dirty="0"/>
              <a:t>2-Br-LSD</a:t>
            </a:r>
          </a:p>
          <a:p>
            <a:pPr algn="ctr">
              <a:spcAft>
                <a:spcPts val="600"/>
              </a:spcAft>
            </a:pPr>
            <a:r>
              <a:rPr lang="en-US" sz="2800" dirty="0"/>
              <a:t> Non-psychedelic</a:t>
            </a:r>
          </a:p>
          <a:p>
            <a:pPr algn="ctr">
              <a:spcAft>
                <a:spcPts val="600"/>
              </a:spcAft>
            </a:pPr>
            <a:r>
              <a:rPr lang="en-US" sz="2800" dirty="0"/>
              <a:t>5-HT</a:t>
            </a:r>
            <a:r>
              <a:rPr lang="en-US" sz="2800" baseline="-25000" dirty="0"/>
              <a:t>2A</a:t>
            </a:r>
            <a:r>
              <a:rPr lang="en-US" sz="2800" dirty="0"/>
              <a:t> K</a:t>
            </a:r>
            <a:r>
              <a:rPr lang="en-US" sz="2800" baseline="-25000" dirty="0"/>
              <a:t>i </a:t>
            </a:r>
            <a:r>
              <a:rPr lang="en-US" sz="2800" dirty="0"/>
              <a:t>= 2.2 nM</a:t>
            </a:r>
          </a:p>
        </p:txBody>
      </p:sp>
      <p:sp>
        <p:nvSpPr>
          <p:cNvPr id="10" name="TextBox 9">
            <a:extLst>
              <a:ext uri="{FF2B5EF4-FFF2-40B4-BE49-F238E27FC236}">
                <a16:creationId xmlns:a16="http://schemas.microsoft.com/office/drawing/2014/main" id="{49B09B1D-153D-6A49-AD35-22EEF2C2E642}"/>
              </a:ext>
            </a:extLst>
          </p:cNvPr>
          <p:cNvSpPr txBox="1"/>
          <p:nvPr/>
        </p:nvSpPr>
        <p:spPr>
          <a:xfrm>
            <a:off x="3772812" y="4497345"/>
            <a:ext cx="4068486" cy="2046714"/>
          </a:xfrm>
          <a:prstGeom prst="rect">
            <a:avLst/>
          </a:prstGeom>
          <a:noFill/>
        </p:spPr>
        <p:txBody>
          <a:bodyPr wrap="none" rtlCol="0">
            <a:spAutoFit/>
          </a:bodyPr>
          <a:lstStyle/>
          <a:p>
            <a:pPr algn="ctr">
              <a:spcAft>
                <a:spcPts val="600"/>
              </a:spcAft>
            </a:pPr>
            <a:r>
              <a:rPr lang="en-US" sz="2800" b="1" dirty="0"/>
              <a:t>Eth-LAD </a:t>
            </a:r>
          </a:p>
          <a:p>
            <a:pPr algn="ctr">
              <a:spcAft>
                <a:spcPts val="600"/>
              </a:spcAft>
            </a:pPr>
            <a:r>
              <a:rPr lang="en-US" sz="2800" dirty="0"/>
              <a:t> 2-3x more active than LSD</a:t>
            </a:r>
          </a:p>
          <a:p>
            <a:pPr algn="ctr">
              <a:spcAft>
                <a:spcPts val="600"/>
              </a:spcAft>
            </a:pPr>
            <a:r>
              <a:rPr lang="en-US" sz="2800" dirty="0"/>
              <a:t>5-HT</a:t>
            </a:r>
            <a:r>
              <a:rPr lang="en-US" sz="2800" baseline="-25000" dirty="0"/>
              <a:t>2A</a:t>
            </a:r>
            <a:r>
              <a:rPr lang="en-US" sz="2800" dirty="0"/>
              <a:t> K</a:t>
            </a:r>
            <a:r>
              <a:rPr lang="en-US" sz="2800" baseline="-25000" dirty="0"/>
              <a:t>i </a:t>
            </a:r>
            <a:r>
              <a:rPr lang="en-US" sz="2800" dirty="0"/>
              <a:t>= 0.8 nM</a:t>
            </a:r>
          </a:p>
          <a:p>
            <a:pPr algn="ctr">
              <a:spcAft>
                <a:spcPts val="600"/>
              </a:spcAft>
            </a:pPr>
            <a:endParaRPr lang="en-US" sz="2800" dirty="0"/>
          </a:p>
        </p:txBody>
      </p:sp>
      <p:sp>
        <p:nvSpPr>
          <p:cNvPr id="16" name="TextBox 15">
            <a:extLst>
              <a:ext uri="{FF2B5EF4-FFF2-40B4-BE49-F238E27FC236}">
                <a16:creationId xmlns:a16="http://schemas.microsoft.com/office/drawing/2014/main" id="{665DAC28-56F7-A646-9A26-1654052515E5}"/>
              </a:ext>
            </a:extLst>
          </p:cNvPr>
          <p:cNvSpPr txBox="1"/>
          <p:nvPr/>
        </p:nvSpPr>
        <p:spPr>
          <a:xfrm>
            <a:off x="326988" y="5520702"/>
            <a:ext cx="2810385" cy="1538883"/>
          </a:xfrm>
          <a:prstGeom prst="rect">
            <a:avLst/>
          </a:prstGeom>
          <a:noFill/>
        </p:spPr>
        <p:txBody>
          <a:bodyPr wrap="none" rtlCol="0">
            <a:spAutoFit/>
          </a:bodyPr>
          <a:lstStyle/>
          <a:p>
            <a:pPr algn="ctr">
              <a:spcAft>
                <a:spcPts val="600"/>
              </a:spcAft>
            </a:pPr>
            <a:r>
              <a:rPr lang="en-US" sz="2800" b="1" dirty="0"/>
              <a:t>LSD</a:t>
            </a:r>
          </a:p>
          <a:p>
            <a:pPr algn="ctr">
              <a:spcAft>
                <a:spcPts val="600"/>
              </a:spcAft>
            </a:pPr>
            <a:r>
              <a:rPr lang="en-US" sz="2800" dirty="0"/>
              <a:t>5-HT</a:t>
            </a:r>
            <a:r>
              <a:rPr lang="en-US" sz="2800" baseline="-25000" dirty="0"/>
              <a:t>2A</a:t>
            </a:r>
            <a:r>
              <a:rPr lang="en-US" sz="2800" dirty="0"/>
              <a:t> K</a:t>
            </a:r>
            <a:r>
              <a:rPr lang="en-US" sz="2800" baseline="-25000" dirty="0"/>
              <a:t>i </a:t>
            </a:r>
            <a:r>
              <a:rPr lang="en-US" sz="2800" dirty="0"/>
              <a:t>= 1.1 nM</a:t>
            </a:r>
          </a:p>
          <a:p>
            <a:pPr algn="ctr">
              <a:spcAft>
                <a:spcPts val="600"/>
              </a:spcAft>
            </a:pPr>
            <a:endParaRPr lang="en-US" sz="2800" dirty="0"/>
          </a:p>
        </p:txBody>
      </p:sp>
    </p:spTree>
    <p:extLst>
      <p:ext uri="{BB962C8B-B14F-4D97-AF65-F5344CB8AC3E}">
        <p14:creationId xmlns:p14="http://schemas.microsoft.com/office/powerpoint/2010/main" val="522265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8C022-90B3-3547-B1CE-4B104D68E964}"/>
              </a:ext>
            </a:extLst>
          </p:cNvPr>
          <p:cNvSpPr>
            <a:spLocks noGrp="1"/>
          </p:cNvSpPr>
          <p:nvPr>
            <p:ph type="title"/>
          </p:nvPr>
        </p:nvSpPr>
        <p:spPr>
          <a:xfrm>
            <a:off x="165193" y="141552"/>
            <a:ext cx="6387102" cy="1325563"/>
          </a:xfrm>
        </p:spPr>
        <p:txBody>
          <a:bodyPr vert="horz" lIns="91440" tIns="45720" rIns="91440" bIns="45720" rtlCol="0" anchor="ctr">
            <a:normAutofit/>
          </a:bodyPr>
          <a:lstStyle/>
          <a:p>
            <a:r>
              <a:rPr lang="en-US" b="1" dirty="0"/>
              <a:t>Psilocybin</a:t>
            </a:r>
          </a:p>
        </p:txBody>
      </p:sp>
      <p:sp>
        <p:nvSpPr>
          <p:cNvPr id="4" name="TextBox 3">
            <a:extLst>
              <a:ext uri="{FF2B5EF4-FFF2-40B4-BE49-F238E27FC236}">
                <a16:creationId xmlns:a16="http://schemas.microsoft.com/office/drawing/2014/main" id="{B6051CB9-7391-DC4D-A57D-7CFF65AAE469}"/>
              </a:ext>
            </a:extLst>
          </p:cNvPr>
          <p:cNvSpPr txBox="1"/>
          <p:nvPr/>
        </p:nvSpPr>
        <p:spPr>
          <a:xfrm>
            <a:off x="-18356" y="1909566"/>
            <a:ext cx="7553011" cy="4107773"/>
          </a:xfrm>
          <a:prstGeom prst="rect">
            <a:avLst/>
          </a:prstGeom>
        </p:spPr>
        <p:txBody>
          <a:bodyPr vert="horz" lIns="91440" tIns="45720" rIns="91440" bIns="45720" rtlCol="0" anchor="t">
            <a:normAutofit/>
          </a:bodyPr>
          <a:lstStyle/>
          <a:p>
            <a:pPr marL="285750" indent="-228600" defTabSz="914400">
              <a:lnSpc>
                <a:spcPct val="90000"/>
              </a:lnSpc>
              <a:spcAft>
                <a:spcPts val="600"/>
              </a:spcAft>
              <a:buFont typeface="Arial" panose="020B0604020202020204" pitchFamily="34" charset="0"/>
              <a:buChar char="•"/>
            </a:pPr>
            <a:r>
              <a:rPr lang="en-US" sz="2400" dirty="0"/>
              <a:t>Psilocybin --&gt; Psilocin </a:t>
            </a:r>
          </a:p>
          <a:p>
            <a:pPr marL="285750" indent="-228600" defTabSz="914400">
              <a:lnSpc>
                <a:spcPct val="90000"/>
              </a:lnSpc>
              <a:spcAft>
                <a:spcPts val="600"/>
              </a:spcAft>
              <a:buFont typeface="Arial" panose="020B0604020202020204" pitchFamily="34" charset="0"/>
              <a:buChar char="•"/>
            </a:pPr>
            <a:endParaRPr lang="en-US" sz="2400" dirty="0"/>
          </a:p>
          <a:p>
            <a:pPr marL="285750" indent="-228600" defTabSz="914400">
              <a:lnSpc>
                <a:spcPct val="90000"/>
              </a:lnSpc>
              <a:spcAft>
                <a:spcPts val="600"/>
              </a:spcAft>
              <a:buFont typeface="Arial" panose="020B0604020202020204" pitchFamily="34" charset="0"/>
              <a:buChar char="•"/>
            </a:pPr>
            <a:r>
              <a:rPr lang="en-US" sz="2400" dirty="0"/>
              <a:t>β-Carbolines recently found to occur in psilocybin mushrooms (</a:t>
            </a:r>
            <a:r>
              <a:rPr lang="en-US" sz="2400" dirty="0" err="1"/>
              <a:t>Blei</a:t>
            </a:r>
            <a:r>
              <a:rPr lang="en-US" sz="2400" dirty="0"/>
              <a:t> F, </a:t>
            </a:r>
            <a:r>
              <a:rPr lang="en-US" sz="2400" dirty="0" err="1"/>
              <a:t>Dörner</a:t>
            </a:r>
            <a:r>
              <a:rPr lang="en-US" sz="2400" dirty="0"/>
              <a:t> S, Fricke J, et al. 2019)</a:t>
            </a:r>
          </a:p>
          <a:p>
            <a:pPr marL="742950" lvl="1" indent="-228600" defTabSz="914400">
              <a:lnSpc>
                <a:spcPct val="90000"/>
              </a:lnSpc>
              <a:spcAft>
                <a:spcPts val="600"/>
              </a:spcAft>
              <a:buFont typeface="Arial" panose="020B0604020202020204" pitchFamily="34" charset="0"/>
              <a:buChar char="•"/>
            </a:pPr>
            <a:r>
              <a:rPr lang="en-US" sz="2400" dirty="0" err="1"/>
              <a:t>Cordysinin</a:t>
            </a:r>
            <a:r>
              <a:rPr lang="en-US" sz="2400" dirty="0"/>
              <a:t> C, </a:t>
            </a:r>
            <a:r>
              <a:rPr lang="en-US" sz="2400" dirty="0" err="1"/>
              <a:t>Cordysinin</a:t>
            </a:r>
            <a:r>
              <a:rPr lang="en-US" sz="2400" dirty="0"/>
              <a:t> D, Harmane, Harmol, </a:t>
            </a:r>
            <a:r>
              <a:rPr lang="en-US" sz="2400" dirty="0" err="1"/>
              <a:t>Norharmane</a:t>
            </a:r>
            <a:r>
              <a:rPr lang="en-US" sz="2400" dirty="0"/>
              <a:t> &amp; </a:t>
            </a:r>
            <a:r>
              <a:rPr lang="en-US" sz="2400" dirty="0" err="1"/>
              <a:t>Perlolyrine</a:t>
            </a:r>
            <a:endParaRPr lang="en-US" sz="2400" dirty="0"/>
          </a:p>
          <a:p>
            <a:pPr marL="742950" lvl="1" indent="-228600" defTabSz="914400">
              <a:lnSpc>
                <a:spcPct val="90000"/>
              </a:lnSpc>
              <a:spcAft>
                <a:spcPts val="600"/>
              </a:spcAft>
              <a:buFont typeface="Arial" panose="020B0604020202020204" pitchFamily="34" charset="0"/>
              <a:buChar char="•"/>
            </a:pPr>
            <a:endParaRPr lang="en-US" sz="2400" dirty="0"/>
          </a:p>
          <a:p>
            <a:pPr marL="285750" indent="-228600" defTabSz="914400">
              <a:lnSpc>
                <a:spcPct val="90000"/>
              </a:lnSpc>
              <a:spcAft>
                <a:spcPts val="600"/>
              </a:spcAft>
              <a:buFont typeface="Arial" panose="020B0604020202020204" pitchFamily="34" charset="0"/>
              <a:buChar char="•"/>
            </a:pPr>
            <a:r>
              <a:rPr lang="en-US" sz="2400" dirty="0"/>
              <a:t>Psilocybin producing bacteria (Jones A., et al. 2019)</a:t>
            </a:r>
          </a:p>
        </p:txBody>
      </p:sp>
      <p:sp>
        <p:nvSpPr>
          <p:cNvPr id="73" name="Rectangle 72">
            <a:extLst>
              <a:ext uri="{FF2B5EF4-FFF2-40B4-BE49-F238E27FC236}">
                <a16:creationId xmlns:a16="http://schemas.microsoft.com/office/drawing/2014/main" id="{61445B8C-D724-4F73-AB77-3CCE4E822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20963"/>
            <a:ext cx="4657345" cy="6816065"/>
          </a:xfrm>
          <a:prstGeom prst="rect">
            <a:avLst/>
          </a:prstGeom>
          <a:solidFill>
            <a:schemeClr val="bg1">
              <a:lumMod val="95000"/>
              <a:lumOff val="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818" name="Picture 2" descr="Image result for psilocybin">
            <a:extLst>
              <a:ext uri="{FF2B5EF4-FFF2-40B4-BE49-F238E27FC236}">
                <a16:creationId xmlns:a16="http://schemas.microsoft.com/office/drawing/2014/main" id="{C3F9F7FF-3260-2E48-B667-D1B50E82BE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8" r="3520"/>
          <a:stretch/>
        </p:blipFill>
        <p:spPr bwMode="auto">
          <a:xfrm>
            <a:off x="8534510" y="342696"/>
            <a:ext cx="2675130" cy="2779875"/>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99905336-A7CD-4C75-9E77-C704674F40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73347" y="3429000"/>
            <a:ext cx="1597456" cy="0"/>
          </a:xfrm>
          <a:prstGeom prst="line">
            <a:avLst/>
          </a:prstGeom>
          <a:ln w="50800">
            <a:solidFill>
              <a:schemeClr val="bg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7" name="Picture 4" descr="A person looking at the camera&#10;&#10;Description automatically generated">
            <a:extLst>
              <a:ext uri="{FF2B5EF4-FFF2-40B4-BE49-F238E27FC236}">
                <a16:creationId xmlns:a16="http://schemas.microsoft.com/office/drawing/2014/main" id="{483705F9-CDB8-7749-A1E8-BEB32F6E24C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22503" y="3735414"/>
            <a:ext cx="2299143" cy="277987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4B67DD2-27D3-5F4A-A0D8-EA8AFC34AB3E}"/>
              </a:ext>
            </a:extLst>
          </p:cNvPr>
          <p:cNvSpPr txBox="1"/>
          <p:nvPr/>
        </p:nvSpPr>
        <p:spPr>
          <a:xfrm>
            <a:off x="8936650" y="3364922"/>
            <a:ext cx="1816328" cy="434475"/>
          </a:xfrm>
          <a:prstGeom prst="rect">
            <a:avLst/>
          </a:prstGeom>
        </p:spPr>
        <p:txBody>
          <a:bodyPr vert="horz" lIns="91440" tIns="45720" rIns="91440" bIns="45720" rtlCol="0" anchor="t">
            <a:normAutofit fontScale="92500"/>
          </a:bodyPr>
          <a:lstStyle/>
          <a:p>
            <a:pPr marL="57150" defTabSz="914400">
              <a:lnSpc>
                <a:spcPct val="90000"/>
              </a:lnSpc>
              <a:spcAft>
                <a:spcPts val="600"/>
              </a:spcAft>
            </a:pPr>
            <a:r>
              <a:rPr lang="en-US" sz="2400" dirty="0"/>
              <a:t>Maria Sabina </a:t>
            </a:r>
          </a:p>
        </p:txBody>
      </p:sp>
    </p:spTree>
    <p:extLst>
      <p:ext uri="{BB962C8B-B14F-4D97-AF65-F5344CB8AC3E}">
        <p14:creationId xmlns:p14="http://schemas.microsoft.com/office/powerpoint/2010/main" val="394958593"/>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B6C122E-54D9-7B47-BD5C-718678A12265}"/>
              </a:ext>
            </a:extLst>
          </p:cNvPr>
          <p:cNvSpPr>
            <a:spLocks noGrp="1"/>
          </p:cNvSpPr>
          <p:nvPr>
            <p:ph type="title"/>
          </p:nvPr>
        </p:nvSpPr>
        <p:spPr>
          <a:xfrm>
            <a:off x="863029" y="1012004"/>
            <a:ext cx="3416158" cy="4795408"/>
          </a:xfrm>
        </p:spPr>
        <p:txBody>
          <a:bodyPr>
            <a:normAutofit/>
          </a:bodyPr>
          <a:lstStyle/>
          <a:p>
            <a:r>
              <a:rPr lang="en-US">
                <a:solidFill>
                  <a:srgbClr val="FFFFFF"/>
                </a:solidFill>
              </a:rPr>
              <a:t>Safety of Psychedelics</a:t>
            </a:r>
          </a:p>
        </p:txBody>
      </p:sp>
      <p:graphicFrame>
        <p:nvGraphicFramePr>
          <p:cNvPr id="5" name="Content Placeholder 2">
            <a:extLst>
              <a:ext uri="{FF2B5EF4-FFF2-40B4-BE49-F238E27FC236}">
                <a16:creationId xmlns:a16="http://schemas.microsoft.com/office/drawing/2014/main" id="{3FD6D580-1862-47DF-8DF2-3ADF4F524740}"/>
              </a:ext>
            </a:extLst>
          </p:cNvPr>
          <p:cNvGraphicFramePr>
            <a:graphicFrameLocks noGrp="1"/>
          </p:cNvGraphicFramePr>
          <p:nvPr>
            <p:ph idx="1"/>
            <p:extLst>
              <p:ext uri="{D42A27DB-BD31-4B8C-83A1-F6EECF244321}">
                <p14:modId xmlns:p14="http://schemas.microsoft.com/office/powerpoint/2010/main" val="2123526336"/>
              </p:ext>
            </p:extLst>
          </p:nvPr>
        </p:nvGraphicFramePr>
        <p:xfrm>
          <a:off x="4910518" y="470924"/>
          <a:ext cx="718163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8410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B6C122E-54D9-7B47-BD5C-718678A12265}"/>
              </a:ext>
            </a:extLst>
          </p:cNvPr>
          <p:cNvSpPr>
            <a:spLocks noGrp="1"/>
          </p:cNvSpPr>
          <p:nvPr>
            <p:ph type="title"/>
          </p:nvPr>
        </p:nvSpPr>
        <p:spPr>
          <a:xfrm>
            <a:off x="863029" y="1012004"/>
            <a:ext cx="3416158" cy="4795408"/>
          </a:xfrm>
        </p:spPr>
        <p:txBody>
          <a:bodyPr>
            <a:normAutofit/>
          </a:bodyPr>
          <a:lstStyle/>
          <a:p>
            <a:r>
              <a:rPr lang="en-US">
                <a:solidFill>
                  <a:srgbClr val="FFFFFF"/>
                </a:solidFill>
              </a:rPr>
              <a:t>Safety of Psychedelics</a:t>
            </a:r>
          </a:p>
        </p:txBody>
      </p:sp>
      <p:graphicFrame>
        <p:nvGraphicFramePr>
          <p:cNvPr id="6" name="Content Placeholder 2">
            <a:extLst>
              <a:ext uri="{FF2B5EF4-FFF2-40B4-BE49-F238E27FC236}">
                <a16:creationId xmlns:a16="http://schemas.microsoft.com/office/drawing/2014/main" id="{F2C69430-DD46-CD47-90C1-54E96AB9FE24}"/>
              </a:ext>
            </a:extLst>
          </p:cNvPr>
          <p:cNvGraphicFramePr>
            <a:graphicFrameLocks/>
          </p:cNvGraphicFramePr>
          <p:nvPr>
            <p:extLst>
              <p:ext uri="{D42A27DB-BD31-4B8C-83A1-F6EECF244321}">
                <p14:modId xmlns:p14="http://schemas.microsoft.com/office/powerpoint/2010/main" val="2184223170"/>
              </p:ext>
            </p:extLst>
          </p:nvPr>
        </p:nvGraphicFramePr>
        <p:xfrm>
          <a:off x="4893043" y="-61424"/>
          <a:ext cx="7204364"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8505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B5B5DCD1-EC55-9744-9311-8715E9C4206C}"/>
              </a:ext>
            </a:extLst>
          </p:cNvPr>
          <p:cNvPicPr>
            <a:picLocks noChangeAspect="1"/>
          </p:cNvPicPr>
          <p:nvPr/>
        </p:nvPicPr>
        <p:blipFill rotWithShape="1">
          <a:blip r:embed="rId2"/>
          <a:srcRect b="4957"/>
          <a:stretch/>
        </p:blipFill>
        <p:spPr>
          <a:xfrm>
            <a:off x="194394" y="0"/>
            <a:ext cx="12192000" cy="6858000"/>
          </a:xfrm>
          <a:prstGeom prst="rect">
            <a:avLst/>
          </a:prstGeom>
        </p:spPr>
      </p:pic>
      <p:sp>
        <p:nvSpPr>
          <p:cNvPr id="6" name="TextBox 5">
            <a:extLst>
              <a:ext uri="{FF2B5EF4-FFF2-40B4-BE49-F238E27FC236}">
                <a16:creationId xmlns:a16="http://schemas.microsoft.com/office/drawing/2014/main" id="{8C1C0E29-9104-1845-B8AA-6E8D2CEC66B6}"/>
              </a:ext>
            </a:extLst>
          </p:cNvPr>
          <p:cNvSpPr txBox="1"/>
          <p:nvPr/>
        </p:nvSpPr>
        <p:spPr>
          <a:xfrm>
            <a:off x="7831016" y="6178062"/>
            <a:ext cx="4166590" cy="369332"/>
          </a:xfrm>
          <a:prstGeom prst="rect">
            <a:avLst/>
          </a:prstGeom>
          <a:noFill/>
        </p:spPr>
        <p:txBody>
          <a:bodyPr wrap="none" rtlCol="0">
            <a:spAutoFit/>
          </a:bodyPr>
          <a:lstStyle/>
          <a:p>
            <a:r>
              <a:rPr lang="en-US" dirty="0">
                <a:solidFill>
                  <a:schemeClr val="bg1"/>
                </a:solidFill>
              </a:rPr>
              <a:t>https://</a:t>
            </a:r>
            <a:r>
              <a:rPr lang="en-US" dirty="0" err="1">
                <a:solidFill>
                  <a:schemeClr val="bg1"/>
                </a:solidFill>
              </a:rPr>
              <a:t>www.zendoproject.org</a:t>
            </a:r>
            <a:r>
              <a:rPr lang="en-US" dirty="0">
                <a:solidFill>
                  <a:schemeClr val="bg1"/>
                </a:solidFill>
              </a:rPr>
              <a:t>/education/</a:t>
            </a:r>
          </a:p>
        </p:txBody>
      </p:sp>
      <p:pic>
        <p:nvPicPr>
          <p:cNvPr id="8" name="Picture 7" descr="A screenshot of a cell phone&#10;&#10;Description automatically generated">
            <a:extLst>
              <a:ext uri="{FF2B5EF4-FFF2-40B4-BE49-F238E27FC236}">
                <a16:creationId xmlns:a16="http://schemas.microsoft.com/office/drawing/2014/main" id="{2E59B18D-8FF5-384E-9AC7-1B80687CA4F2}"/>
              </a:ext>
            </a:extLst>
          </p:cNvPr>
          <p:cNvPicPr>
            <a:picLocks noChangeAspect="1"/>
          </p:cNvPicPr>
          <p:nvPr/>
        </p:nvPicPr>
        <p:blipFill rotWithShape="1">
          <a:blip r:embed="rId3"/>
          <a:srcRect r="79226" b="65157"/>
          <a:stretch/>
        </p:blipFill>
        <p:spPr>
          <a:xfrm>
            <a:off x="3002101" y="2588076"/>
            <a:ext cx="790965" cy="720609"/>
          </a:xfrm>
          <a:prstGeom prst="rect">
            <a:avLst/>
          </a:prstGeom>
        </p:spPr>
      </p:pic>
      <p:sp>
        <p:nvSpPr>
          <p:cNvPr id="7" name="TextBox 6">
            <a:extLst>
              <a:ext uri="{FF2B5EF4-FFF2-40B4-BE49-F238E27FC236}">
                <a16:creationId xmlns:a16="http://schemas.microsoft.com/office/drawing/2014/main" id="{46642338-D5B7-1244-84B4-5011FD8038B9}"/>
              </a:ext>
            </a:extLst>
          </p:cNvPr>
          <p:cNvSpPr txBox="1"/>
          <p:nvPr/>
        </p:nvSpPr>
        <p:spPr>
          <a:xfrm>
            <a:off x="3793066" y="2836676"/>
            <a:ext cx="3658566" cy="1569660"/>
          </a:xfrm>
          <a:prstGeom prst="rect">
            <a:avLst/>
          </a:prstGeom>
          <a:noFill/>
        </p:spPr>
        <p:txBody>
          <a:bodyPr wrap="none" rtlCol="0">
            <a:spAutoFit/>
          </a:bodyPr>
          <a:lstStyle/>
          <a:p>
            <a:r>
              <a:rPr lang="en-US" sz="1600" dirty="0">
                <a:solidFill>
                  <a:schemeClr val="bg1"/>
                </a:solidFill>
              </a:rPr>
              <a:t>Mindset </a:t>
            </a:r>
          </a:p>
          <a:p>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Intention / expectation</a:t>
            </a:r>
          </a:p>
          <a:p>
            <a:pPr marL="285750" indent="-285750">
              <a:buFont typeface="Arial" panose="020B0604020202020204" pitchFamily="34" charset="0"/>
              <a:buChar char="•"/>
            </a:pPr>
            <a:r>
              <a:rPr lang="en-US" sz="1600" dirty="0" err="1">
                <a:solidFill>
                  <a:schemeClr val="bg1"/>
                </a:solidFill>
              </a:rPr>
              <a:t>Emontional</a:t>
            </a:r>
            <a:r>
              <a:rPr lang="en-US" sz="1600" dirty="0">
                <a:solidFill>
                  <a:schemeClr val="bg1"/>
                </a:solidFill>
              </a:rPr>
              <a:t> state</a:t>
            </a:r>
          </a:p>
          <a:p>
            <a:pPr marL="285750" indent="-285750">
              <a:buFont typeface="Arial" panose="020B0604020202020204" pitchFamily="34" charset="0"/>
              <a:buChar char="•"/>
            </a:pPr>
            <a:r>
              <a:rPr lang="en-US" sz="1600" dirty="0">
                <a:solidFill>
                  <a:schemeClr val="bg1"/>
                </a:solidFill>
              </a:rPr>
              <a:t>Psychological well-being</a:t>
            </a:r>
          </a:p>
          <a:p>
            <a:pPr marL="285750" indent="-285750">
              <a:buFont typeface="Arial" panose="020B0604020202020204" pitchFamily="34" charset="0"/>
              <a:buChar char="•"/>
            </a:pPr>
            <a:r>
              <a:rPr lang="en-US" sz="1600" dirty="0">
                <a:solidFill>
                  <a:schemeClr val="bg1"/>
                </a:solidFill>
              </a:rPr>
              <a:t>Previous bad experience w/ substance</a:t>
            </a:r>
          </a:p>
        </p:txBody>
      </p:sp>
    </p:spTree>
    <p:extLst>
      <p:ext uri="{BB962C8B-B14F-4D97-AF65-F5344CB8AC3E}">
        <p14:creationId xmlns:p14="http://schemas.microsoft.com/office/powerpoint/2010/main" val="2290445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ED099105-25FE-EF4A-8323-37EFC18048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570" y="1097935"/>
            <a:ext cx="9952859" cy="46621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2144AAF-F90F-F648-92C2-8C0525EAE261}"/>
              </a:ext>
            </a:extLst>
          </p:cNvPr>
          <p:cNvSpPr txBox="1"/>
          <p:nvPr/>
        </p:nvSpPr>
        <p:spPr>
          <a:xfrm>
            <a:off x="630620" y="233918"/>
            <a:ext cx="1987916" cy="369332"/>
          </a:xfrm>
          <a:prstGeom prst="rect">
            <a:avLst/>
          </a:prstGeom>
          <a:noFill/>
        </p:spPr>
        <p:txBody>
          <a:bodyPr wrap="none" rtlCol="0">
            <a:spAutoFit/>
          </a:bodyPr>
          <a:lstStyle/>
          <a:p>
            <a:r>
              <a:rPr lang="en-US" dirty="0"/>
              <a:t>Swanson, L.R. 2018</a:t>
            </a:r>
          </a:p>
        </p:txBody>
      </p:sp>
    </p:spTree>
    <p:extLst>
      <p:ext uri="{BB962C8B-B14F-4D97-AF65-F5344CB8AC3E}">
        <p14:creationId xmlns:p14="http://schemas.microsoft.com/office/powerpoint/2010/main" val="2457183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09E412-78F7-0A4E-AFB8-248C21114843}"/>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dirty="0">
                <a:solidFill>
                  <a:schemeClr val="tx1"/>
                </a:solidFill>
                <a:latin typeface="+mj-lt"/>
                <a:ea typeface="+mj-ea"/>
                <a:cs typeface="+mj-cs"/>
              </a:rPr>
              <a:t>Brief History on Psychedelic Research</a:t>
            </a:r>
          </a:p>
        </p:txBody>
      </p:sp>
      <p:cxnSp>
        <p:nvCxnSpPr>
          <p:cNvPr id="11" name="Straight Connector 10">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1520120"/>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6" name="Picture 4" descr="Image result for LSD structure">
            <a:extLst>
              <a:ext uri="{FF2B5EF4-FFF2-40B4-BE49-F238E27FC236}">
                <a16:creationId xmlns:a16="http://schemas.microsoft.com/office/drawing/2014/main" id="{73AC7EC6-3303-D644-820F-1475CD1C59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806"/>
          <a:stretch/>
        </p:blipFill>
        <p:spPr bwMode="auto">
          <a:xfrm>
            <a:off x="6838831" y="1263572"/>
            <a:ext cx="5554644" cy="2479506"/>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pic>
        <p:nvPicPr>
          <p:cNvPr id="5122" name="Picture 2" descr="Related image">
            <a:extLst>
              <a:ext uri="{FF2B5EF4-FFF2-40B4-BE49-F238E27FC236}">
                <a16:creationId xmlns:a16="http://schemas.microsoft.com/office/drawing/2014/main" id="{11964779-0EAC-2740-8279-55FE95C41B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5" t="24223" r="1675" b="40067"/>
          <a:stretch/>
        </p:blipFill>
        <p:spPr bwMode="auto">
          <a:xfrm>
            <a:off x="4667091" y="3564610"/>
            <a:ext cx="7400925" cy="3293391"/>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72336C7-B883-3247-88A0-23B970A40A20}"/>
              </a:ext>
            </a:extLst>
          </p:cNvPr>
          <p:cNvSpPr>
            <a:spLocks noGrp="1"/>
          </p:cNvSpPr>
          <p:nvPr>
            <p:ph idx="1"/>
          </p:nvPr>
        </p:nvSpPr>
        <p:spPr>
          <a:xfrm>
            <a:off x="-496391" y="1325563"/>
            <a:ext cx="6259882" cy="5532437"/>
          </a:xfrm>
        </p:spPr>
        <p:txBody>
          <a:bodyPr anchor="t">
            <a:normAutofit/>
          </a:bodyPr>
          <a:lstStyle/>
          <a:p>
            <a:pPr marL="457200" lvl="1" indent="0">
              <a:buNone/>
            </a:pPr>
            <a:r>
              <a:rPr lang="en-US" sz="2800" b="1" dirty="0"/>
              <a:t>Albert Hoffman (1943)</a:t>
            </a:r>
          </a:p>
          <a:p>
            <a:pPr lvl="2"/>
            <a:r>
              <a:rPr lang="en-US" sz="2800" dirty="0"/>
              <a:t>Discovered LSD accidently </a:t>
            </a:r>
          </a:p>
          <a:p>
            <a:pPr lvl="2"/>
            <a:r>
              <a:rPr lang="en-US" sz="2800" dirty="0"/>
              <a:t>Bicycle Day</a:t>
            </a:r>
          </a:p>
          <a:p>
            <a:pPr lvl="2"/>
            <a:r>
              <a:rPr lang="en-US" sz="2800" dirty="0"/>
              <a:t>Found Psilocybin was psychoactive compound</a:t>
            </a:r>
          </a:p>
          <a:p>
            <a:pPr lvl="2"/>
            <a:r>
              <a:rPr lang="en-US" sz="2800" dirty="0"/>
              <a:t>Onset duration</a:t>
            </a:r>
          </a:p>
          <a:p>
            <a:pPr lvl="2"/>
            <a:r>
              <a:rPr lang="en-US" sz="2800" dirty="0"/>
              <a:t>5-HT found in brain in </a:t>
            </a:r>
            <a:r>
              <a:rPr lang="en-US" sz="2800" b="1" u="sng" dirty="0"/>
              <a:t>1953</a:t>
            </a:r>
          </a:p>
          <a:p>
            <a:pPr lvl="3"/>
            <a:r>
              <a:rPr lang="en-US" sz="2600" dirty="0"/>
              <a:t>Structural similarities lead to hypothesis that LSD may be interfering with 5-HT </a:t>
            </a:r>
          </a:p>
          <a:p>
            <a:pPr lvl="3"/>
            <a:r>
              <a:rPr lang="en-US" sz="2600" dirty="0"/>
              <a:t>Brain chemistry effects behavior</a:t>
            </a:r>
          </a:p>
          <a:p>
            <a:pPr lvl="2"/>
            <a:r>
              <a:rPr lang="en-US" sz="2800" dirty="0"/>
              <a:t>Initially model for mental illness</a:t>
            </a:r>
          </a:p>
          <a:p>
            <a:pPr marL="1371600" lvl="3" indent="0">
              <a:buNone/>
            </a:pPr>
            <a:endParaRPr lang="en-US" sz="2600" dirty="0"/>
          </a:p>
          <a:p>
            <a:pPr lvl="2"/>
            <a:endParaRPr lang="en-US" sz="2800" dirty="0"/>
          </a:p>
          <a:p>
            <a:pPr marL="914400" lvl="2" indent="0">
              <a:buNone/>
            </a:pPr>
            <a:endParaRPr lang="en-US" sz="2800" dirty="0"/>
          </a:p>
        </p:txBody>
      </p:sp>
      <p:sp>
        <p:nvSpPr>
          <p:cNvPr id="4" name="Title 1">
            <a:extLst>
              <a:ext uri="{FF2B5EF4-FFF2-40B4-BE49-F238E27FC236}">
                <a16:creationId xmlns:a16="http://schemas.microsoft.com/office/drawing/2014/main" id="{6CC3C244-1342-E542-81D4-A117CDB6CB6E}"/>
              </a:ext>
            </a:extLst>
          </p:cNvPr>
          <p:cNvSpPr txBox="1">
            <a:spLocks/>
          </p:cNvSpPr>
          <p:nvPr/>
        </p:nvSpPr>
        <p:spPr>
          <a:xfrm>
            <a:off x="0" y="-2042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u="sng" dirty="0"/>
          </a:p>
        </p:txBody>
      </p:sp>
      <p:sp>
        <p:nvSpPr>
          <p:cNvPr id="5" name="TextBox 4">
            <a:extLst>
              <a:ext uri="{FF2B5EF4-FFF2-40B4-BE49-F238E27FC236}">
                <a16:creationId xmlns:a16="http://schemas.microsoft.com/office/drawing/2014/main" id="{25D88CC7-9438-6B4B-81C9-2D23C159802F}"/>
              </a:ext>
            </a:extLst>
          </p:cNvPr>
          <p:cNvSpPr txBox="1"/>
          <p:nvPr/>
        </p:nvSpPr>
        <p:spPr>
          <a:xfrm>
            <a:off x="0" y="0"/>
            <a:ext cx="12192000" cy="830997"/>
          </a:xfrm>
          <a:prstGeom prst="rect">
            <a:avLst/>
          </a:prstGeom>
          <a:noFill/>
        </p:spPr>
        <p:txBody>
          <a:bodyPr wrap="square" rtlCol="0">
            <a:spAutoFit/>
          </a:bodyPr>
          <a:lstStyle/>
          <a:p>
            <a:pPr algn="ctr"/>
            <a:r>
              <a:rPr lang="en-US" sz="2400" dirty="0">
                <a:latin typeface="Georgia" panose="02040502050405020303" pitchFamily="18" charset="0"/>
              </a:rPr>
              <a:t>“A portion of the self overflows into the outer world, into objects, which begin to live, to have another, a deeper meaning," </a:t>
            </a:r>
          </a:p>
        </p:txBody>
      </p:sp>
    </p:spTree>
    <p:extLst>
      <p:ext uri="{BB962C8B-B14F-4D97-AF65-F5344CB8AC3E}">
        <p14:creationId xmlns:p14="http://schemas.microsoft.com/office/powerpoint/2010/main" val="323283431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2" name="Rectangle 72">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72A1705-6765-254E-9698-5C52AFEC5621}"/>
              </a:ext>
            </a:extLst>
          </p:cNvPr>
          <p:cNvSpPr>
            <a:spLocks noGrp="1"/>
          </p:cNvSpPr>
          <p:nvPr>
            <p:ph idx="1"/>
          </p:nvPr>
        </p:nvSpPr>
        <p:spPr>
          <a:xfrm>
            <a:off x="345478" y="393210"/>
            <a:ext cx="7180917" cy="5824709"/>
          </a:xfrm>
        </p:spPr>
        <p:txBody>
          <a:bodyPr>
            <a:normAutofit/>
          </a:bodyPr>
          <a:lstStyle/>
          <a:p>
            <a:pPr marL="0" indent="0">
              <a:buNone/>
            </a:pPr>
            <a:r>
              <a:rPr lang="en-US" sz="2400" b="1" dirty="0">
                <a:latin typeface="Georgia" panose="02040502050405020303" pitchFamily="18" charset="0"/>
              </a:rPr>
              <a:t>Synesthesia</a:t>
            </a:r>
            <a:r>
              <a:rPr lang="en-US" sz="2400" dirty="0">
                <a:latin typeface="Georgia" panose="02040502050405020303" pitchFamily="18" charset="0"/>
              </a:rPr>
              <a:t> - stimulation of one sensory/cognitive pathway leading to automatic &amp; involuntary experiences in another sensory/cognitive pathway.</a:t>
            </a:r>
          </a:p>
          <a:p>
            <a:pPr marL="0" indent="0">
              <a:buNone/>
            </a:pPr>
            <a:endParaRPr lang="en-US" sz="2400" dirty="0">
              <a:latin typeface="Georgia" panose="02040502050405020303" pitchFamily="18" charset="0"/>
            </a:endParaRPr>
          </a:p>
          <a:p>
            <a:r>
              <a:rPr lang="en-US" sz="2400" dirty="0">
                <a:latin typeface="Georgia" panose="02040502050405020303" pitchFamily="18" charset="0"/>
              </a:rPr>
              <a:t>Projective synesthesia:</a:t>
            </a:r>
          </a:p>
          <a:p>
            <a:pPr lvl="1"/>
            <a:r>
              <a:rPr lang="en-US" sz="2000" dirty="0">
                <a:latin typeface="Georgia" panose="02040502050405020303" pitchFamily="18" charset="0"/>
              </a:rPr>
              <a:t> See actual colors, forms, or shapes when stimulated </a:t>
            </a:r>
          </a:p>
          <a:p>
            <a:pPr lvl="1"/>
            <a:endParaRPr lang="en-US" sz="2000" dirty="0">
              <a:latin typeface="Georgia" panose="02040502050405020303" pitchFamily="18" charset="0"/>
            </a:endParaRPr>
          </a:p>
          <a:p>
            <a:r>
              <a:rPr lang="en-US" sz="2400" dirty="0">
                <a:latin typeface="Georgia" panose="02040502050405020303" pitchFamily="18" charset="0"/>
              </a:rPr>
              <a:t>Associative synesthesia:</a:t>
            </a:r>
          </a:p>
          <a:p>
            <a:pPr lvl="1"/>
            <a:r>
              <a:rPr lang="en-US" sz="2000" dirty="0">
                <a:latin typeface="Georgia" panose="02040502050405020303" pitchFamily="18" charset="0"/>
              </a:rPr>
              <a:t>Feel a very strong and involuntary connection between the stimulus and the sense that it triggers.</a:t>
            </a:r>
          </a:p>
          <a:p>
            <a:endParaRPr lang="en-US" sz="2400" dirty="0"/>
          </a:p>
        </p:txBody>
      </p:sp>
      <p:pic>
        <p:nvPicPr>
          <p:cNvPr id="9220" name="Picture 4" descr="Image result for synesthesia">
            <a:extLst>
              <a:ext uri="{FF2B5EF4-FFF2-40B4-BE49-F238E27FC236}">
                <a16:creationId xmlns:a16="http://schemas.microsoft.com/office/drawing/2014/main" id="{0EBE6248-7573-9D42-98DF-A25C6782AD9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26395" y="408976"/>
            <a:ext cx="4648721" cy="206609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Image result for synesthesia">
            <a:extLst>
              <a:ext uri="{FF2B5EF4-FFF2-40B4-BE49-F238E27FC236}">
                <a16:creationId xmlns:a16="http://schemas.microsoft.com/office/drawing/2014/main" id="{87737F19-72A1-5E41-8E60-0EF00700352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24060" y="2780399"/>
            <a:ext cx="4273407" cy="3205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519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50" name="Rectangle 19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 name="Content Placeholder 2">
            <a:extLst>
              <a:ext uri="{FF2B5EF4-FFF2-40B4-BE49-F238E27FC236}">
                <a16:creationId xmlns:a16="http://schemas.microsoft.com/office/drawing/2014/main" id="{8FADF81A-A971-DE49-B713-1066E5114153}"/>
              </a:ext>
            </a:extLst>
          </p:cNvPr>
          <p:cNvSpPr txBox="1">
            <a:spLocks/>
          </p:cNvSpPr>
          <p:nvPr/>
        </p:nvSpPr>
        <p:spPr>
          <a:xfrm>
            <a:off x="-1" y="312286"/>
            <a:ext cx="4654295" cy="65457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sz="2400" b="1" dirty="0"/>
              <a:t>Humphry Osmond </a:t>
            </a:r>
            <a:r>
              <a:rPr lang="en-US" sz="2400" dirty="0"/>
              <a:t>– British psychiatrist in 1950’s</a:t>
            </a:r>
          </a:p>
          <a:p>
            <a:pPr lvl="1"/>
            <a:r>
              <a:rPr lang="en-US" dirty="0"/>
              <a:t>Coined term “psychedelics”</a:t>
            </a:r>
          </a:p>
          <a:p>
            <a:pPr lvl="1"/>
            <a:r>
              <a:rPr lang="en-US" dirty="0"/>
              <a:t>”Mind Manifesting”</a:t>
            </a:r>
          </a:p>
          <a:p>
            <a:pPr lvl="2"/>
            <a:r>
              <a:rPr lang="en-US" sz="2400" i="1" dirty="0"/>
              <a:t>Psyche </a:t>
            </a:r>
            <a:r>
              <a:rPr lang="en-US" sz="2400" dirty="0"/>
              <a:t>– ”mind”</a:t>
            </a:r>
          </a:p>
          <a:p>
            <a:pPr lvl="2"/>
            <a:r>
              <a:rPr lang="en-US" sz="2400" i="1" dirty="0"/>
              <a:t>Delos – </a:t>
            </a:r>
            <a:r>
              <a:rPr lang="en-US" sz="2400" dirty="0"/>
              <a:t>“manifest” </a:t>
            </a:r>
          </a:p>
          <a:p>
            <a:pPr lvl="1"/>
            <a:r>
              <a:rPr lang="en-US" dirty="0"/>
              <a:t>Early work focused on treating alcoholism using LSD </a:t>
            </a:r>
          </a:p>
          <a:p>
            <a:pPr lvl="2"/>
            <a:r>
              <a:rPr lang="en-US" sz="2400" dirty="0"/>
              <a:t>Delirium tremens </a:t>
            </a:r>
          </a:p>
          <a:p>
            <a:pPr lvl="2"/>
            <a:r>
              <a:rPr lang="en-US" sz="2400" dirty="0"/>
              <a:t>50% success</a:t>
            </a:r>
          </a:p>
          <a:p>
            <a:pPr lvl="2"/>
            <a:r>
              <a:rPr lang="en-US" sz="2400" dirty="0"/>
              <a:t>Bill Wilson one of his patients</a:t>
            </a:r>
          </a:p>
          <a:p>
            <a:pPr lvl="3"/>
            <a:r>
              <a:rPr lang="en-US" sz="2400" dirty="0"/>
              <a:t>Founder of Alcoholics Anonymous </a:t>
            </a:r>
          </a:p>
          <a:p>
            <a:pPr lvl="3"/>
            <a:endParaRPr lang="en-US" sz="2400" dirty="0"/>
          </a:p>
          <a:p>
            <a:pPr lvl="2"/>
            <a:endParaRPr lang="en-US" sz="2400" i="1" dirty="0"/>
          </a:p>
          <a:p>
            <a:pPr marL="914400" lvl="2"/>
            <a:endParaRPr lang="en-US" sz="2400" i="1" dirty="0"/>
          </a:p>
        </p:txBody>
      </p:sp>
      <p:pic>
        <p:nvPicPr>
          <p:cNvPr id="7" name="Picture 2" descr="https://www.azquotes.com/picture-quotes/quote-to-fathom-hell-or-soar-angelic-just-take-a-pinch-of-psychedelic-humphry-osmond-58-1-0105.jpg">
            <a:extLst>
              <a:ext uri="{FF2B5EF4-FFF2-40B4-BE49-F238E27FC236}">
                <a16:creationId xmlns:a16="http://schemas.microsoft.com/office/drawing/2014/main" id="{86703934-A0BC-CD4B-AC78-9A4867D1C57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4" y="3315279"/>
            <a:ext cx="7537706" cy="35427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humphry osmond">
            <a:extLst>
              <a:ext uri="{FF2B5EF4-FFF2-40B4-BE49-F238E27FC236}">
                <a16:creationId xmlns:a16="http://schemas.microsoft.com/office/drawing/2014/main" id="{9877988A-5918-9342-85BF-698A29F936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38" r="14958" b="1"/>
          <a:stretch/>
        </p:blipFill>
        <p:spPr bwMode="auto">
          <a:xfrm>
            <a:off x="7310424" y="151776"/>
            <a:ext cx="1998164" cy="3163503"/>
          </a:xfrm>
          <a:prstGeom prst="rect">
            <a:avLst/>
          </a:prstGeom>
          <a:noFill/>
          <a:effectLst>
            <a:outerShdw blurRad="406400" dist="317500" dir="5400000" sx="89000" sy="8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121718"/>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3B1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39CD50F-392E-354A-A534-5F75F0DB8B95}"/>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50’s &amp; 60’s </a:t>
            </a:r>
          </a:p>
        </p:txBody>
      </p:sp>
      <p:pic>
        <p:nvPicPr>
          <p:cNvPr id="7170" name="Picture 2" descr="Image result for psychedelics alcoholism">
            <a:extLst>
              <a:ext uri="{FF2B5EF4-FFF2-40B4-BE49-F238E27FC236}">
                <a16:creationId xmlns:a16="http://schemas.microsoft.com/office/drawing/2014/main" id="{0BBA1B64-AECC-C148-9423-C3B7A0D802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18" r="7227" b="1"/>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4E7607C-EB32-EF46-B483-E3D17E2273ED}"/>
              </a:ext>
            </a:extLst>
          </p:cNvPr>
          <p:cNvSpPr>
            <a:spLocks noGrp="1"/>
          </p:cNvSpPr>
          <p:nvPr>
            <p:ph idx="1"/>
          </p:nvPr>
        </p:nvSpPr>
        <p:spPr>
          <a:xfrm>
            <a:off x="7582563" y="534572"/>
            <a:ext cx="4281890" cy="6001694"/>
          </a:xfrm>
        </p:spPr>
        <p:txBody>
          <a:bodyPr anchor="ctr">
            <a:normAutofit/>
          </a:bodyPr>
          <a:lstStyle/>
          <a:p>
            <a:pPr marL="0" indent="0">
              <a:buNone/>
            </a:pPr>
            <a:r>
              <a:rPr lang="en-US" sz="2400" dirty="0">
                <a:solidFill>
                  <a:srgbClr val="FFFFFF"/>
                </a:solidFill>
              </a:rPr>
              <a:t>Thousands of studies examining the therapeutic potential of LSD</a:t>
            </a:r>
          </a:p>
          <a:p>
            <a:pPr lvl="1"/>
            <a:r>
              <a:rPr lang="en-US" dirty="0">
                <a:solidFill>
                  <a:srgbClr val="FFFFFF"/>
                </a:solidFill>
              </a:rPr>
              <a:t>Most inconclusive,  serve mostly as pilot data</a:t>
            </a:r>
          </a:p>
          <a:p>
            <a:pPr lvl="1"/>
            <a:endParaRPr lang="en-US" dirty="0">
              <a:solidFill>
                <a:srgbClr val="FFFFFF"/>
              </a:solidFill>
            </a:endParaRPr>
          </a:p>
          <a:p>
            <a:pPr lvl="1"/>
            <a:endParaRPr lang="en-US" dirty="0">
              <a:solidFill>
                <a:srgbClr val="FFFFFF"/>
              </a:solidFill>
            </a:endParaRPr>
          </a:p>
          <a:p>
            <a:pPr marL="0" indent="0">
              <a:buNone/>
            </a:pPr>
            <a:r>
              <a:rPr lang="en-US" sz="2400" dirty="0">
                <a:solidFill>
                  <a:srgbClr val="FFFFFF"/>
                </a:solidFill>
              </a:rPr>
              <a:t>However, some studies showed promising and reliable results for using LSD to treat alcoholism + end of life distress</a:t>
            </a:r>
          </a:p>
        </p:txBody>
      </p:sp>
    </p:spTree>
    <p:extLst>
      <p:ext uri="{BB962C8B-B14F-4D97-AF65-F5344CB8AC3E}">
        <p14:creationId xmlns:p14="http://schemas.microsoft.com/office/powerpoint/2010/main" val="298900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92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39CD50F-392E-354A-A534-5F75F0DB8B95}"/>
              </a:ext>
            </a:extLst>
          </p:cNvPr>
          <p:cNvSpPr>
            <a:spLocks noGrp="1"/>
          </p:cNvSpPr>
          <p:nvPr>
            <p:ph type="title"/>
          </p:nvPr>
        </p:nvSpPr>
        <p:spPr>
          <a:xfrm>
            <a:off x="524256" y="491260"/>
            <a:ext cx="6594189" cy="1625210"/>
          </a:xfrm>
        </p:spPr>
        <p:txBody>
          <a:bodyPr>
            <a:normAutofit/>
          </a:bodyPr>
          <a:lstStyle/>
          <a:p>
            <a:r>
              <a:rPr lang="en-US" dirty="0">
                <a:solidFill>
                  <a:srgbClr val="FFFFFF"/>
                </a:solidFill>
              </a:rPr>
              <a:t>60’s &amp; 70’s </a:t>
            </a:r>
          </a:p>
        </p:txBody>
      </p:sp>
      <p:pic>
        <p:nvPicPr>
          <p:cNvPr id="8194" name="Picture 2" descr="A group of people standing in front of a crowd&#10;&#10;Description automatically generated">
            <a:extLst>
              <a:ext uri="{FF2B5EF4-FFF2-40B4-BE49-F238E27FC236}">
                <a16:creationId xmlns:a16="http://schemas.microsoft.com/office/drawing/2014/main" id="{64EC0C2E-E4D2-EA4D-9F26-BED16CB190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 t="18163" r="1" b="2725"/>
          <a:stretch/>
        </p:blipFill>
        <p:spPr bwMode="auto">
          <a:xfrm>
            <a:off x="327546" y="2454901"/>
            <a:ext cx="3442801" cy="408025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timothy leary tune in turn on drop out">
            <a:extLst>
              <a:ext uri="{FF2B5EF4-FFF2-40B4-BE49-F238E27FC236}">
                <a16:creationId xmlns:a16="http://schemas.microsoft.com/office/drawing/2014/main" id="{4C4C0819-B728-C646-A5DD-6D0BF9C27D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5263"/>
          <a:stretch/>
        </p:blipFill>
        <p:spPr bwMode="auto">
          <a:xfrm>
            <a:off x="3942260" y="2454901"/>
            <a:ext cx="3442803" cy="4080255"/>
          </a:xfrm>
          <a:prstGeom prst="rect">
            <a:avLst/>
          </a:prstGeom>
          <a:noFill/>
          <a:extLst>
            <a:ext uri="{909E8E84-426E-40DD-AFC4-6F175D3DCCD1}">
              <a14:hiddenFill xmlns:a14="http://schemas.microsoft.com/office/drawing/2010/main">
                <a:solidFill>
                  <a:srgbClr val="FFFFFF"/>
                </a:solidFill>
              </a14:hiddenFill>
            </a:ext>
          </a:extLst>
        </p:spPr>
      </p:pic>
      <p:sp>
        <p:nvSpPr>
          <p:cNvPr id="193" name="Rectangle 19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Arrow Connector 7">
            <a:extLst>
              <a:ext uri="{FF2B5EF4-FFF2-40B4-BE49-F238E27FC236}">
                <a16:creationId xmlns:a16="http://schemas.microsoft.com/office/drawing/2014/main" id="{F4B6DDB5-ECA8-F542-8CF9-38F16FE52193}"/>
              </a:ext>
            </a:extLst>
          </p:cNvPr>
          <p:cNvCxnSpPr>
            <a:cxnSpLocks/>
          </p:cNvCxnSpPr>
          <p:nvPr/>
        </p:nvCxnSpPr>
        <p:spPr>
          <a:xfrm flipH="1" flipV="1">
            <a:off x="5871239" y="3924886"/>
            <a:ext cx="2062939" cy="211015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8554D78-9052-B14D-AC54-23CBA703F432}"/>
              </a:ext>
            </a:extLst>
          </p:cNvPr>
          <p:cNvSpPr txBox="1"/>
          <p:nvPr/>
        </p:nvSpPr>
        <p:spPr>
          <a:xfrm>
            <a:off x="7707616" y="5484879"/>
            <a:ext cx="4389215" cy="800219"/>
          </a:xfrm>
          <a:prstGeom prst="rect">
            <a:avLst/>
          </a:prstGeom>
          <a:noFill/>
        </p:spPr>
        <p:txBody>
          <a:bodyPr wrap="none" rtlCol="0">
            <a:spAutoFit/>
          </a:bodyPr>
          <a:lstStyle/>
          <a:p>
            <a:r>
              <a:rPr lang="en-US" sz="2300" dirty="0">
                <a:solidFill>
                  <a:schemeClr val="bg1"/>
                </a:solidFill>
              </a:rPr>
              <a:t>“Most dangerous man in America“</a:t>
            </a:r>
          </a:p>
          <a:p>
            <a:r>
              <a:rPr lang="en-US" sz="2300" dirty="0">
                <a:solidFill>
                  <a:schemeClr val="bg1"/>
                </a:solidFill>
              </a:rPr>
              <a:t>	- Richard Nixon</a:t>
            </a:r>
          </a:p>
        </p:txBody>
      </p:sp>
      <p:sp>
        <p:nvSpPr>
          <p:cNvPr id="11" name="TextBox 10">
            <a:extLst>
              <a:ext uri="{FF2B5EF4-FFF2-40B4-BE49-F238E27FC236}">
                <a16:creationId xmlns:a16="http://schemas.microsoft.com/office/drawing/2014/main" id="{E876F222-5979-8847-9F5D-FA70ABDF165B}"/>
              </a:ext>
            </a:extLst>
          </p:cNvPr>
          <p:cNvSpPr txBox="1"/>
          <p:nvPr/>
        </p:nvSpPr>
        <p:spPr>
          <a:xfrm>
            <a:off x="7657989" y="670492"/>
            <a:ext cx="4383401" cy="4093428"/>
          </a:xfrm>
          <a:prstGeom prst="rect">
            <a:avLst/>
          </a:prstGeom>
          <a:noFill/>
        </p:spPr>
        <p:txBody>
          <a:bodyPr wrap="square" rtlCol="0">
            <a:spAutoFit/>
          </a:bodyPr>
          <a:lstStyle/>
          <a:p>
            <a:r>
              <a:rPr lang="en-US" sz="2000" dirty="0">
                <a:solidFill>
                  <a:schemeClr val="bg1"/>
                </a:solidFill>
              </a:rPr>
              <a:t>Counter-Culture associated with use of drugs like cannabis and psychedelics</a:t>
            </a:r>
          </a:p>
          <a:p>
            <a:r>
              <a:rPr lang="en-US" sz="2000" dirty="0">
                <a:solidFill>
                  <a:schemeClr val="bg1"/>
                </a:solidFill>
              </a:rPr>
              <a:t>	</a:t>
            </a: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2000" dirty="0">
                <a:solidFill>
                  <a:schemeClr val="bg1"/>
                </a:solidFill>
              </a:rPr>
              <a:t>Harvard psychologist Timothy Leary became poster-child for the counter-cultural psychedelic movement</a:t>
            </a:r>
          </a:p>
          <a:p>
            <a:r>
              <a:rPr lang="en-US" sz="2000" dirty="0">
                <a:solidFill>
                  <a:schemeClr val="bg1"/>
                </a:solidFill>
              </a:rPr>
              <a:t>	</a:t>
            </a:r>
          </a:p>
          <a:p>
            <a:r>
              <a:rPr lang="en-US" sz="2000" dirty="0">
                <a:solidFill>
                  <a:schemeClr val="bg1"/>
                </a:solidFill>
              </a:rPr>
              <a:t>	</a:t>
            </a:r>
          </a:p>
        </p:txBody>
      </p:sp>
    </p:spTree>
    <p:extLst>
      <p:ext uri="{BB962C8B-B14F-4D97-AF65-F5344CB8AC3E}">
        <p14:creationId xmlns:p14="http://schemas.microsoft.com/office/powerpoint/2010/main" val="2965273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39CD50F-392E-354A-A534-5F75F0DB8B95}"/>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dirty="0">
                <a:solidFill>
                  <a:srgbClr val="FFFFFF"/>
                </a:solidFill>
              </a:rPr>
              <a:t>1970</a:t>
            </a:r>
            <a:br>
              <a:rPr lang="en-US" dirty="0">
                <a:solidFill>
                  <a:srgbClr val="FFFFFF"/>
                </a:solidFill>
              </a:rPr>
            </a:br>
            <a:r>
              <a:rPr lang="en-US" dirty="0">
                <a:solidFill>
                  <a:srgbClr val="FFFFFF"/>
                </a:solidFill>
              </a:rPr>
              <a:t>Controlled Substances Act</a:t>
            </a:r>
          </a:p>
        </p:txBody>
      </p:sp>
      <p:pic>
        <p:nvPicPr>
          <p:cNvPr id="12" name="Picture 2" descr="Image result for hippy nixon meme">
            <a:extLst>
              <a:ext uri="{FF2B5EF4-FFF2-40B4-BE49-F238E27FC236}">
                <a16:creationId xmlns:a16="http://schemas.microsoft.com/office/drawing/2014/main" id="{A971CDEE-3679-D745-9B61-BBE1BCD7AC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1" b="3046"/>
          <a:stretch/>
        </p:blipFill>
        <p:spPr bwMode="auto">
          <a:xfrm>
            <a:off x="321732" y="321732"/>
            <a:ext cx="7058307" cy="4183362"/>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B6E0F20-81BD-5240-9997-CE696546C687}"/>
              </a:ext>
            </a:extLst>
          </p:cNvPr>
          <p:cNvSpPr txBox="1"/>
          <p:nvPr/>
        </p:nvSpPr>
        <p:spPr>
          <a:xfrm>
            <a:off x="7528841" y="1461216"/>
            <a:ext cx="4335613" cy="4154984"/>
          </a:xfrm>
          <a:prstGeom prst="rect">
            <a:avLst/>
          </a:prstGeom>
          <a:noFill/>
        </p:spPr>
        <p:txBody>
          <a:bodyPr wrap="square" rtlCol="0">
            <a:spAutoFit/>
          </a:bodyPr>
          <a:lstStyle/>
          <a:p>
            <a:r>
              <a:rPr lang="en-US" sz="2400" dirty="0">
                <a:solidFill>
                  <a:schemeClr val="bg1"/>
                </a:solidFill>
              </a:rPr>
              <a:t>Nixon passes the Controlled Substance Act</a:t>
            </a:r>
          </a:p>
          <a:p>
            <a:pPr marL="342900" indent="-161925">
              <a:buFont typeface="Arial" panose="020B0604020202020204" pitchFamily="34" charset="0"/>
              <a:buChar char="•"/>
            </a:pPr>
            <a:r>
              <a:rPr lang="en-US" sz="2400" dirty="0">
                <a:solidFill>
                  <a:schemeClr val="bg1"/>
                </a:solidFill>
              </a:rPr>
              <a:t>	All psychedelics are classified as Schedule I substances in the U.S. </a:t>
            </a:r>
          </a:p>
          <a:p>
            <a:pPr marL="800100" lvl="1" indent="-161925">
              <a:buFont typeface="Arial" panose="020B0604020202020204" pitchFamily="34" charset="0"/>
              <a:buChar char="•"/>
            </a:pPr>
            <a:r>
              <a:rPr lang="en-US" sz="2400" dirty="0">
                <a:solidFill>
                  <a:schemeClr val="bg1"/>
                </a:solidFill>
              </a:rPr>
              <a:t>High potential for abuse</a:t>
            </a:r>
          </a:p>
          <a:p>
            <a:pPr marL="800100" lvl="1" indent="-161925">
              <a:buFont typeface="Arial" panose="020B0604020202020204" pitchFamily="34" charset="0"/>
              <a:buChar char="•"/>
            </a:pPr>
            <a:r>
              <a:rPr lang="en-US" sz="2400" dirty="0">
                <a:solidFill>
                  <a:schemeClr val="bg1"/>
                </a:solidFill>
              </a:rPr>
              <a:t>No medicinal value </a:t>
            </a:r>
          </a:p>
          <a:p>
            <a:pPr marL="800100" lvl="1" indent="-161925">
              <a:buFont typeface="Arial" panose="020B0604020202020204" pitchFamily="34" charset="0"/>
              <a:buChar char="•"/>
            </a:pPr>
            <a:r>
              <a:rPr lang="en-US" sz="2400" dirty="0">
                <a:solidFill>
                  <a:schemeClr val="bg1"/>
                </a:solidFill>
              </a:rPr>
              <a:t>Lack of safety under medical supervision</a:t>
            </a:r>
          </a:p>
          <a:p>
            <a:pPr marL="342900" indent="-161925">
              <a:buFont typeface="Arial" panose="020B0604020202020204" pitchFamily="34" charset="0"/>
              <a:buChar char="•"/>
            </a:pPr>
            <a:r>
              <a:rPr lang="en-US" sz="2400" dirty="0">
                <a:solidFill>
                  <a:schemeClr val="bg1"/>
                </a:solidFill>
              </a:rPr>
              <a:t> All research is brought to an abrupt halt for decades</a:t>
            </a:r>
          </a:p>
        </p:txBody>
      </p:sp>
    </p:spTree>
    <p:extLst>
      <p:ext uri="{BB962C8B-B14F-4D97-AF65-F5344CB8AC3E}">
        <p14:creationId xmlns:p14="http://schemas.microsoft.com/office/powerpoint/2010/main" val="3853509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1686BF-A956-414E-A6BC-9B3DCF9E01B1}"/>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Serotonin-2A Receptor (5-HT</a:t>
            </a:r>
            <a:r>
              <a:rPr lang="en-US" sz="3200" kern="1200" baseline="-25000" dirty="0">
                <a:solidFill>
                  <a:schemeClr val="bg1"/>
                </a:solidFill>
                <a:latin typeface="+mj-lt"/>
                <a:ea typeface="+mj-ea"/>
                <a:cs typeface="+mj-cs"/>
              </a:rPr>
              <a:t>2A</a:t>
            </a:r>
            <a:r>
              <a:rPr lang="en-US" sz="3200" kern="1200" dirty="0">
                <a:solidFill>
                  <a:schemeClr val="bg1"/>
                </a:solidFill>
                <a:latin typeface="+mj-lt"/>
                <a:ea typeface="+mj-ea"/>
                <a:cs typeface="+mj-cs"/>
              </a:rPr>
              <a:t>)</a:t>
            </a:r>
          </a:p>
        </p:txBody>
      </p:sp>
      <p:pic>
        <p:nvPicPr>
          <p:cNvPr id="4" name="Picture 2" descr="Figure 1-11. 5-HT2A receptor interacting proteins and their sites of interaction. This">
            <a:extLst>
              <a:ext uri="{FF2B5EF4-FFF2-40B4-BE49-F238E27FC236}">
                <a16:creationId xmlns:a16="http://schemas.microsoft.com/office/drawing/2014/main" id="{70192775-50EB-7347-98C7-539F5E1AB8E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63764" y="1396587"/>
            <a:ext cx="7307570" cy="4809661"/>
          </a:xfrm>
          <a:prstGeom prst="rect">
            <a:avLst/>
          </a:prstGeom>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16C96FE-B625-2D4D-817C-E9BD6C9636D3}"/>
              </a:ext>
            </a:extLst>
          </p:cNvPr>
          <p:cNvSpPr txBox="1"/>
          <p:nvPr/>
        </p:nvSpPr>
        <p:spPr>
          <a:xfrm>
            <a:off x="3064877" y="6206248"/>
            <a:ext cx="5596789" cy="1015663"/>
          </a:xfrm>
          <a:prstGeom prst="rect">
            <a:avLst/>
          </a:prstGeom>
          <a:noFill/>
        </p:spPr>
        <p:txBody>
          <a:bodyPr wrap="none" rtlCol="0">
            <a:spAutoFit/>
          </a:bodyPr>
          <a:lstStyle/>
          <a:p>
            <a:r>
              <a:rPr lang="en-US" sz="2000" dirty="0"/>
              <a:t>- Most widely expressed 5-HT receptor in mammals </a:t>
            </a:r>
          </a:p>
          <a:p>
            <a:r>
              <a:rPr lang="en-US" sz="2000" dirty="0"/>
              <a:t>- Found in every tissue type examined</a:t>
            </a:r>
          </a:p>
          <a:p>
            <a:endParaRPr lang="en-US" sz="2000" dirty="0"/>
          </a:p>
        </p:txBody>
      </p:sp>
      <p:pic>
        <p:nvPicPr>
          <p:cNvPr id="17409" name="Picture 1" descr="page7image3841856">
            <a:extLst>
              <a:ext uri="{FF2B5EF4-FFF2-40B4-BE49-F238E27FC236}">
                <a16:creationId xmlns:a16="http://schemas.microsoft.com/office/drawing/2014/main" id="{BCFEE4FF-3273-1B4B-B67D-93EFD5135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66" y="1512506"/>
            <a:ext cx="3023545" cy="53454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0E0939F-219B-C141-839F-618CB5AD4149}"/>
              </a:ext>
            </a:extLst>
          </p:cNvPr>
          <p:cNvSpPr/>
          <p:nvPr/>
        </p:nvSpPr>
        <p:spPr>
          <a:xfrm>
            <a:off x="0" y="1327840"/>
            <a:ext cx="2444195" cy="338554"/>
          </a:xfrm>
          <a:prstGeom prst="rect">
            <a:avLst/>
          </a:prstGeom>
        </p:spPr>
        <p:txBody>
          <a:bodyPr wrap="none">
            <a:spAutoFit/>
          </a:bodyPr>
          <a:lstStyle/>
          <a:p>
            <a:r>
              <a:rPr lang="en-US" sz="1600" dirty="0" err="1">
                <a:latin typeface="AdvTimes"/>
              </a:rPr>
              <a:t>Kanagarajadurai</a:t>
            </a:r>
            <a:r>
              <a:rPr lang="en-US" sz="1600" dirty="0">
                <a:latin typeface="AdvTimes"/>
              </a:rPr>
              <a:t> et al. 2009</a:t>
            </a:r>
            <a:endParaRPr lang="en-US" sz="1600" dirty="0"/>
          </a:p>
        </p:txBody>
      </p:sp>
    </p:spTree>
    <p:extLst>
      <p:ext uri="{BB962C8B-B14F-4D97-AF65-F5344CB8AC3E}">
        <p14:creationId xmlns:p14="http://schemas.microsoft.com/office/powerpoint/2010/main" val="3909411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1686BF-A956-414E-A6BC-9B3DCF9E01B1}"/>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Serotonin-2A Receptor (5-HT</a:t>
            </a:r>
            <a:r>
              <a:rPr lang="en-US" sz="3200" kern="1200" baseline="-25000">
                <a:solidFill>
                  <a:schemeClr val="bg1"/>
                </a:solidFill>
                <a:latin typeface="+mj-lt"/>
                <a:ea typeface="+mj-ea"/>
                <a:cs typeface="+mj-cs"/>
              </a:rPr>
              <a:t>2A</a:t>
            </a:r>
            <a:r>
              <a:rPr lang="en-US" sz="3200" kern="1200">
                <a:solidFill>
                  <a:schemeClr val="bg1"/>
                </a:solidFill>
                <a:latin typeface="+mj-lt"/>
                <a:ea typeface="+mj-ea"/>
                <a:cs typeface="+mj-cs"/>
              </a:rPr>
              <a:t>)</a:t>
            </a:r>
          </a:p>
        </p:txBody>
      </p:sp>
      <p:pic>
        <p:nvPicPr>
          <p:cNvPr id="7" name="Picture 2">
            <a:extLst>
              <a:ext uri="{FF2B5EF4-FFF2-40B4-BE49-F238E27FC236}">
                <a16:creationId xmlns:a16="http://schemas.microsoft.com/office/drawing/2014/main" id="{F8D1FD44-A6D6-264E-A64F-6C3F582E88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 t="32335" r="-24"/>
          <a:stretch/>
        </p:blipFill>
        <p:spPr bwMode="auto">
          <a:xfrm>
            <a:off x="776126" y="1396588"/>
            <a:ext cx="10639748" cy="54614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6D22A80-9E80-C54E-802A-23BD780A7D11}"/>
              </a:ext>
            </a:extLst>
          </p:cNvPr>
          <p:cNvSpPr txBox="1"/>
          <p:nvPr/>
        </p:nvSpPr>
        <p:spPr>
          <a:xfrm>
            <a:off x="0" y="140483"/>
            <a:ext cx="2426113" cy="369332"/>
          </a:xfrm>
          <a:prstGeom prst="rect">
            <a:avLst/>
          </a:prstGeom>
          <a:noFill/>
        </p:spPr>
        <p:txBody>
          <a:bodyPr wrap="none" rtlCol="0">
            <a:spAutoFit/>
          </a:bodyPr>
          <a:lstStyle/>
          <a:p>
            <a:r>
              <a:rPr lang="en-US" dirty="0" err="1"/>
              <a:t>Guiard</a:t>
            </a:r>
            <a:r>
              <a:rPr lang="en-US" dirty="0"/>
              <a:t> &amp; Giovanni 2015</a:t>
            </a:r>
          </a:p>
        </p:txBody>
      </p:sp>
    </p:spTree>
    <p:extLst>
      <p:ext uri="{BB962C8B-B14F-4D97-AF65-F5344CB8AC3E}">
        <p14:creationId xmlns:p14="http://schemas.microsoft.com/office/powerpoint/2010/main" val="194659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1686BF-A956-414E-A6BC-9B3DCF9E01B1}"/>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Serotonin-2A Receptor (5-HT</a:t>
            </a:r>
            <a:r>
              <a:rPr lang="en-US" sz="3200" kern="1200" baseline="-25000">
                <a:solidFill>
                  <a:schemeClr val="bg1"/>
                </a:solidFill>
                <a:latin typeface="+mj-lt"/>
                <a:ea typeface="+mj-ea"/>
                <a:cs typeface="+mj-cs"/>
              </a:rPr>
              <a:t>2A</a:t>
            </a:r>
            <a:r>
              <a:rPr lang="en-US" sz="3200" kern="1200">
                <a:solidFill>
                  <a:schemeClr val="bg1"/>
                </a:solidFill>
                <a:latin typeface="+mj-lt"/>
                <a:ea typeface="+mj-ea"/>
                <a:cs typeface="+mj-cs"/>
              </a:rPr>
              <a:t>)</a:t>
            </a:r>
          </a:p>
        </p:txBody>
      </p:sp>
      <p:pic>
        <p:nvPicPr>
          <p:cNvPr id="6" name="Picture 2" descr="Image result for 5ht2a parvalbumin">
            <a:extLst>
              <a:ext uri="{FF2B5EF4-FFF2-40B4-BE49-F238E27FC236}">
                <a16:creationId xmlns:a16="http://schemas.microsoft.com/office/drawing/2014/main" id="{B555905C-A674-3142-A72D-8E3B8BC82A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94" r="75731" b="47681"/>
          <a:stretch/>
        </p:blipFill>
        <p:spPr bwMode="auto">
          <a:xfrm>
            <a:off x="0" y="1396588"/>
            <a:ext cx="3719271" cy="5461412"/>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page4image6024800">
            <a:extLst>
              <a:ext uri="{FF2B5EF4-FFF2-40B4-BE49-F238E27FC236}">
                <a16:creationId xmlns:a16="http://schemas.microsoft.com/office/drawing/2014/main" id="{7FD1DF70-7965-8C4B-A2E4-8C36824FF5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4874"/>
            <a:ext cx="9799915" cy="54614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9F8AE70-9A98-8B4D-BBDA-00E10EAE4475}"/>
              </a:ext>
            </a:extLst>
          </p:cNvPr>
          <p:cNvSpPr txBox="1"/>
          <p:nvPr/>
        </p:nvSpPr>
        <p:spPr>
          <a:xfrm>
            <a:off x="10074166" y="6488668"/>
            <a:ext cx="1927131" cy="369332"/>
          </a:xfrm>
          <a:prstGeom prst="rect">
            <a:avLst/>
          </a:prstGeom>
          <a:noFill/>
        </p:spPr>
        <p:txBody>
          <a:bodyPr wrap="none" rtlCol="0">
            <a:spAutoFit/>
          </a:bodyPr>
          <a:lstStyle/>
          <a:p>
            <a:r>
              <a:rPr lang="en-US" dirty="0"/>
              <a:t>(Halberstadt 2014)</a:t>
            </a:r>
          </a:p>
        </p:txBody>
      </p:sp>
    </p:spTree>
    <p:extLst>
      <p:ext uri="{BB962C8B-B14F-4D97-AF65-F5344CB8AC3E}">
        <p14:creationId xmlns:p14="http://schemas.microsoft.com/office/powerpoint/2010/main" val="339085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11267"/>
                                        </p:tgtEl>
                                        <p:attrNameLst>
                                          <p:attrName>style.visibility</p:attrName>
                                        </p:attrNameLst>
                                      </p:cBhvr>
                                      <p:to>
                                        <p:strVal val="visible"/>
                                      </p:to>
                                    </p:set>
                                    <p:animEffect transition="in" filter="dissolve">
                                      <p:cBhvr>
                                        <p:cTn id="10"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4" name="Rectangle 7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5" name="Rectangle 7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366" name="Straight Connector 7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B4591397-B1E2-D444-8519-4F68F6613760}"/>
              </a:ext>
            </a:extLst>
          </p:cNvPr>
          <p:cNvGrpSpPr/>
          <p:nvPr/>
        </p:nvGrpSpPr>
        <p:grpSpPr>
          <a:xfrm>
            <a:off x="2185961" y="4000619"/>
            <a:ext cx="7820078" cy="2390756"/>
            <a:chOff x="478445" y="4649492"/>
            <a:chExt cx="6566768" cy="1739827"/>
          </a:xfrm>
        </p:grpSpPr>
        <p:pic>
          <p:nvPicPr>
            <p:cNvPr id="6" name="Picture 2" descr="Image result for 5-HT2A">
              <a:extLst>
                <a:ext uri="{FF2B5EF4-FFF2-40B4-BE49-F238E27FC236}">
                  <a16:creationId xmlns:a16="http://schemas.microsoft.com/office/drawing/2014/main" id="{427CF78C-04A0-D544-89CE-7F7613ACC4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3" t="58919" r="1140" b="22954"/>
            <a:stretch/>
          </p:blipFill>
          <p:spPr bwMode="auto">
            <a:xfrm>
              <a:off x="478445" y="4649492"/>
              <a:ext cx="6566768" cy="173982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CE96E22-0F4E-BD44-A37F-DC7504698F97}"/>
                </a:ext>
              </a:extLst>
            </p:cNvPr>
            <p:cNvSpPr txBox="1"/>
            <p:nvPr/>
          </p:nvSpPr>
          <p:spPr>
            <a:xfrm>
              <a:off x="4690100" y="4764235"/>
              <a:ext cx="1150636" cy="307777"/>
            </a:xfrm>
            <a:prstGeom prst="rect">
              <a:avLst/>
            </a:prstGeom>
            <a:noFill/>
          </p:spPr>
          <p:txBody>
            <a:bodyPr wrap="none" rtlCol="0">
              <a:spAutoFit/>
            </a:bodyPr>
            <a:lstStyle/>
            <a:p>
              <a:r>
                <a:rPr lang="en-US" sz="1400" dirty="0"/>
                <a:t>(Antagonists)</a:t>
              </a:r>
            </a:p>
          </p:txBody>
        </p:sp>
      </p:grpSp>
      <p:pic>
        <p:nvPicPr>
          <p:cNvPr id="23" name="Picture 2" descr="Image result for 5-HT2A">
            <a:extLst>
              <a:ext uri="{FF2B5EF4-FFF2-40B4-BE49-F238E27FC236}">
                <a16:creationId xmlns:a16="http://schemas.microsoft.com/office/drawing/2014/main" id="{91FEE99B-342F-374E-8BD8-FB11FC3FEB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90" t="78051" r="1446" b="273"/>
          <a:stretch/>
        </p:blipFill>
        <p:spPr bwMode="auto">
          <a:xfrm>
            <a:off x="1424425" y="562768"/>
            <a:ext cx="9311065" cy="2970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7803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9" name="Rectangle 7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0" name="Rectangle 7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Image result for 5-HT2A">
            <a:extLst>
              <a:ext uri="{FF2B5EF4-FFF2-40B4-BE49-F238E27FC236}">
                <a16:creationId xmlns:a16="http://schemas.microsoft.com/office/drawing/2014/main" id="{8CCEEB3F-17F5-BB4C-A845-A1A096462B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94" b="56158"/>
          <a:stretch/>
        </p:blipFill>
        <p:spPr bwMode="auto">
          <a:xfrm>
            <a:off x="3532171" y="480060"/>
            <a:ext cx="5127658"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630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1686BF-A956-414E-A6BC-9B3DCF9E01B1}"/>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Serotonin-2A Receptor (5-HT</a:t>
            </a:r>
            <a:r>
              <a:rPr lang="en-US" sz="3200" kern="1200" baseline="-25000">
                <a:solidFill>
                  <a:schemeClr val="bg1"/>
                </a:solidFill>
                <a:latin typeface="+mj-lt"/>
                <a:ea typeface="+mj-ea"/>
                <a:cs typeface="+mj-cs"/>
              </a:rPr>
              <a:t>2A</a:t>
            </a:r>
            <a:r>
              <a:rPr lang="en-US" sz="3200" kern="1200">
                <a:solidFill>
                  <a:schemeClr val="bg1"/>
                </a:solidFill>
                <a:latin typeface="+mj-lt"/>
                <a:ea typeface="+mj-ea"/>
                <a:cs typeface="+mj-cs"/>
              </a:rPr>
              <a:t>)</a:t>
            </a:r>
          </a:p>
        </p:txBody>
      </p:sp>
      <p:pic>
        <p:nvPicPr>
          <p:cNvPr id="6" name="Picture 2">
            <a:extLst>
              <a:ext uri="{FF2B5EF4-FFF2-40B4-BE49-F238E27FC236}">
                <a16:creationId xmlns:a16="http://schemas.microsoft.com/office/drawing/2014/main" id="{7BE09497-A00F-4D41-A9BA-FCFBC593E8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026" b="67653"/>
          <a:stretch/>
        </p:blipFill>
        <p:spPr bwMode="auto">
          <a:xfrm>
            <a:off x="0" y="1824534"/>
            <a:ext cx="12167810" cy="38788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6D22A80-9E80-C54E-802A-23BD780A7D11}"/>
              </a:ext>
            </a:extLst>
          </p:cNvPr>
          <p:cNvSpPr txBox="1"/>
          <p:nvPr/>
        </p:nvSpPr>
        <p:spPr>
          <a:xfrm>
            <a:off x="0" y="140483"/>
            <a:ext cx="2426113" cy="369332"/>
          </a:xfrm>
          <a:prstGeom prst="rect">
            <a:avLst/>
          </a:prstGeom>
          <a:noFill/>
        </p:spPr>
        <p:txBody>
          <a:bodyPr wrap="none" rtlCol="0">
            <a:spAutoFit/>
          </a:bodyPr>
          <a:lstStyle/>
          <a:p>
            <a:r>
              <a:rPr lang="en-US" dirty="0" err="1"/>
              <a:t>Guiard</a:t>
            </a:r>
            <a:r>
              <a:rPr lang="en-US" dirty="0"/>
              <a:t> &amp; Giovanni 2015</a:t>
            </a:r>
          </a:p>
        </p:txBody>
      </p:sp>
    </p:spTree>
    <p:extLst>
      <p:ext uri="{BB962C8B-B14F-4D97-AF65-F5344CB8AC3E}">
        <p14:creationId xmlns:p14="http://schemas.microsoft.com/office/powerpoint/2010/main" val="1035940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E46198-9A63-C844-9974-EE732B99580A}"/>
              </a:ext>
            </a:extLst>
          </p:cNvPr>
          <p:cNvSpPr>
            <a:spLocks noGrp="1"/>
          </p:cNvSpPr>
          <p:nvPr>
            <p:ph type="title"/>
          </p:nvPr>
        </p:nvSpPr>
        <p:spPr>
          <a:xfrm>
            <a:off x="838200" y="963877"/>
            <a:ext cx="3494362" cy="4930246"/>
          </a:xfrm>
        </p:spPr>
        <p:txBody>
          <a:bodyPr>
            <a:normAutofit/>
          </a:bodyPr>
          <a:lstStyle/>
          <a:p>
            <a:pPr algn="r"/>
            <a:r>
              <a:rPr lang="en-US" b="1" u="sng">
                <a:solidFill>
                  <a:schemeClr val="accent1"/>
                </a:solidFill>
                <a:latin typeface="Urdu Typesetting" panose="03020402040406030203" pitchFamily="66" charset="-78"/>
                <a:ea typeface="STHupo" panose="02010800040101010101" pitchFamily="2" charset="-122"/>
                <a:cs typeface="Urdu Typesetting" panose="03020402040406030203" pitchFamily="66" charset="-78"/>
              </a:rPr>
              <a:t>What      are Psychedelics?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D4DB241-62C2-734A-976C-995AE4ADF8CC}"/>
              </a:ext>
            </a:extLst>
          </p:cNvPr>
          <p:cNvSpPr>
            <a:spLocks noGrp="1"/>
          </p:cNvSpPr>
          <p:nvPr>
            <p:ph idx="1"/>
          </p:nvPr>
        </p:nvSpPr>
        <p:spPr>
          <a:xfrm>
            <a:off x="4703593" y="0"/>
            <a:ext cx="7376436" cy="7372612"/>
          </a:xfrm>
        </p:spPr>
        <p:txBody>
          <a:bodyPr anchor="ctr">
            <a:normAutofit/>
          </a:bodyPr>
          <a:lstStyle/>
          <a:p>
            <a:r>
              <a:rPr lang="en-US" sz="2400" dirty="0">
                <a:latin typeface="Superclarendon" panose="02060605060000020003" pitchFamily="18" charset="77"/>
                <a:ea typeface="STHupo" panose="02010800040101010101" pitchFamily="2" charset="-122"/>
              </a:rPr>
              <a:t>Powerful psychoactive substances that lead to acute </a:t>
            </a:r>
            <a:r>
              <a:rPr lang="en-US" sz="2400" b="1" dirty="0">
                <a:latin typeface="Superclarendon" panose="02060605060000020003" pitchFamily="18" charset="77"/>
                <a:ea typeface="STHupo" panose="02010800040101010101" pitchFamily="2" charset="-122"/>
              </a:rPr>
              <a:t>altered states of consciousness </a:t>
            </a:r>
          </a:p>
          <a:p>
            <a:pPr lvl="1"/>
            <a:r>
              <a:rPr lang="en-US" dirty="0">
                <a:latin typeface="Superclarendon" panose="02060605060000020003" pitchFamily="18" charset="77"/>
                <a:ea typeface="STHupo" panose="02010800040101010101" pitchFamily="2" charset="-122"/>
              </a:rPr>
              <a:t>Altered sensory perception</a:t>
            </a:r>
          </a:p>
          <a:p>
            <a:pPr lvl="2"/>
            <a:r>
              <a:rPr lang="en-US" sz="2200" dirty="0">
                <a:latin typeface="Superclarendon" panose="02060605060000020003" pitchFamily="18" charset="77"/>
                <a:ea typeface="STHupo" panose="02010800040101010101" pitchFamily="2" charset="-122"/>
              </a:rPr>
              <a:t>Visual / auditory hallucinations and synesthesia </a:t>
            </a:r>
          </a:p>
          <a:p>
            <a:pPr lvl="3"/>
            <a:r>
              <a:rPr lang="en-US" dirty="0">
                <a:latin typeface="Superclarendon" panose="02060605060000020003" pitchFamily="18" charset="77"/>
                <a:ea typeface="STHupo" panose="02010800040101010101" pitchFamily="2" charset="-122"/>
              </a:rPr>
              <a:t>Closed eye visualizations</a:t>
            </a:r>
          </a:p>
          <a:p>
            <a:pPr lvl="2"/>
            <a:r>
              <a:rPr lang="en-US" sz="2200" dirty="0">
                <a:latin typeface="Superclarendon" panose="02060605060000020003" pitchFamily="18" charset="77"/>
                <a:ea typeface="STHupo" panose="02010800040101010101" pitchFamily="2" charset="-122"/>
              </a:rPr>
              <a:t>Perception of time</a:t>
            </a:r>
            <a:r>
              <a:rPr lang="en-US" dirty="0">
                <a:latin typeface="Superclarendon" panose="02060605060000020003" pitchFamily="18" charset="77"/>
                <a:ea typeface="STHupo" panose="02010800040101010101" pitchFamily="2" charset="-122"/>
              </a:rPr>
              <a:t> </a:t>
            </a:r>
          </a:p>
          <a:p>
            <a:pPr lvl="3"/>
            <a:r>
              <a:rPr lang="en-US" dirty="0">
                <a:latin typeface="Superclarendon" panose="02060605060000020003" pitchFamily="18" charset="77"/>
                <a:ea typeface="STHupo" panose="02010800040101010101" pitchFamily="2" charset="-122"/>
              </a:rPr>
              <a:t>May appear to speed up/slow down</a:t>
            </a:r>
          </a:p>
          <a:p>
            <a:pPr lvl="2"/>
            <a:r>
              <a:rPr lang="en-US" sz="2200" dirty="0">
                <a:latin typeface="Superclarendon" panose="02060605060000020003" pitchFamily="18" charset="77"/>
                <a:ea typeface="STHupo" panose="02010800040101010101" pitchFamily="2" charset="-122"/>
              </a:rPr>
              <a:t>Sense of Self </a:t>
            </a:r>
          </a:p>
          <a:p>
            <a:pPr lvl="3"/>
            <a:r>
              <a:rPr lang="en-US" dirty="0">
                <a:latin typeface="Superclarendon" panose="02060605060000020003" pitchFamily="18" charset="77"/>
                <a:ea typeface="STHupo" panose="02010800040101010101" pitchFamily="2" charset="-122"/>
              </a:rPr>
              <a:t>Ego dissolution</a:t>
            </a:r>
          </a:p>
          <a:p>
            <a:pPr lvl="3"/>
            <a:r>
              <a:rPr lang="en-US" dirty="0">
                <a:latin typeface="Superclarendon" panose="02060605060000020003" pitchFamily="18" charset="77"/>
                <a:ea typeface="STHupo" panose="02010800040101010101" pitchFamily="2" charset="-122"/>
              </a:rPr>
              <a:t>Increased feelings of connectedness to others / nature / universe</a:t>
            </a:r>
          </a:p>
          <a:p>
            <a:pPr lvl="2"/>
            <a:r>
              <a:rPr lang="en-US" dirty="0">
                <a:latin typeface="Superclarendon" panose="02060605060000020003" pitchFamily="18" charset="77"/>
                <a:ea typeface="STHupo" panose="02010800040101010101" pitchFamily="2" charset="-122"/>
              </a:rPr>
              <a:t>Temporarily impair working memory</a:t>
            </a:r>
          </a:p>
          <a:p>
            <a:pPr lvl="2"/>
            <a:r>
              <a:rPr lang="en-US" dirty="0">
                <a:latin typeface="Superclarendon" panose="02060605060000020003" pitchFamily="18" charset="77"/>
                <a:ea typeface="STHupo" panose="02010800040101010101" pitchFamily="2" charset="-122"/>
              </a:rPr>
              <a:t>Mood</a:t>
            </a:r>
          </a:p>
          <a:p>
            <a:pPr lvl="2"/>
            <a:r>
              <a:rPr lang="en-US" dirty="0">
                <a:latin typeface="Superclarendon" panose="02060605060000020003" pitchFamily="18" charset="77"/>
                <a:ea typeface="STHupo" panose="02010800040101010101" pitchFamily="2" charset="-122"/>
              </a:rPr>
              <a:t>Mystical Experience (”Good Trip”)</a:t>
            </a:r>
          </a:p>
          <a:p>
            <a:pPr lvl="2"/>
            <a:r>
              <a:rPr lang="en-US" dirty="0">
                <a:latin typeface="Superclarendon" panose="02060605060000020003" pitchFamily="18" charset="77"/>
                <a:ea typeface="STHupo" panose="02010800040101010101" pitchFamily="2" charset="-122"/>
              </a:rPr>
              <a:t>Psychosis / Anxiety (“Bad Trip”)</a:t>
            </a:r>
          </a:p>
          <a:p>
            <a:pPr marL="457200" lvl="1" indent="0">
              <a:buNone/>
            </a:pPr>
            <a:endParaRPr lang="en-US" dirty="0">
              <a:latin typeface="Superclarendon" panose="02060605060000020003" pitchFamily="18" charset="77"/>
              <a:ea typeface="STHupo" panose="02010800040101010101" pitchFamily="2" charset="-122"/>
            </a:endParaRPr>
          </a:p>
        </p:txBody>
      </p:sp>
      <p:sp>
        <p:nvSpPr>
          <p:cNvPr id="12" name="TextBox 11">
            <a:extLst>
              <a:ext uri="{FF2B5EF4-FFF2-40B4-BE49-F238E27FC236}">
                <a16:creationId xmlns:a16="http://schemas.microsoft.com/office/drawing/2014/main" id="{5E2E0A06-D8AE-1D4A-BAE5-06B11DF13E98}"/>
              </a:ext>
            </a:extLst>
          </p:cNvPr>
          <p:cNvSpPr txBox="1"/>
          <p:nvPr/>
        </p:nvSpPr>
        <p:spPr>
          <a:xfrm>
            <a:off x="419015" y="4445750"/>
            <a:ext cx="4332732" cy="1938992"/>
          </a:xfrm>
          <a:prstGeom prst="rect">
            <a:avLst/>
          </a:prstGeom>
          <a:noFill/>
        </p:spPr>
        <p:txBody>
          <a:bodyPr wrap="square" rtlCol="0">
            <a:spAutoFit/>
          </a:bodyPr>
          <a:lstStyle/>
          <a:p>
            <a:r>
              <a:rPr lang="en-US" sz="2400" dirty="0"/>
              <a:t>“it's a synesthesia of areas of brain with consciousness of self and the external environment. You lose track of which is which.”</a:t>
            </a:r>
          </a:p>
          <a:p>
            <a:r>
              <a:rPr lang="en-US" sz="2400" dirty="0"/>
              <a:t>Enzo </a:t>
            </a:r>
            <a:r>
              <a:rPr lang="en-US" sz="2400" dirty="0" err="1"/>
              <a:t>Tagliazucchi</a:t>
            </a:r>
            <a:endParaRPr lang="en-US" sz="2400" dirty="0"/>
          </a:p>
        </p:txBody>
      </p:sp>
      <p:sp>
        <p:nvSpPr>
          <p:cNvPr id="7" name="Rectangle 6">
            <a:extLst>
              <a:ext uri="{FF2B5EF4-FFF2-40B4-BE49-F238E27FC236}">
                <a16:creationId xmlns:a16="http://schemas.microsoft.com/office/drawing/2014/main" id="{27BAEB14-4DE1-584F-95B7-3BFBA4029F37}"/>
              </a:ext>
            </a:extLst>
          </p:cNvPr>
          <p:cNvSpPr/>
          <p:nvPr/>
        </p:nvSpPr>
        <p:spPr>
          <a:xfrm>
            <a:off x="7476565" y="6512317"/>
            <a:ext cx="7053603" cy="369332"/>
          </a:xfrm>
          <a:prstGeom prst="rect">
            <a:avLst/>
          </a:prstGeom>
        </p:spPr>
        <p:txBody>
          <a:bodyPr wrap="square">
            <a:spAutoFit/>
          </a:bodyPr>
          <a:lstStyle/>
          <a:p>
            <a:r>
              <a:rPr lang="en-US" dirty="0">
                <a:hlinkClick r:id="rId3"/>
              </a:rPr>
              <a:t>http://</a:t>
            </a:r>
            <a:r>
              <a:rPr lang="en-US" dirty="0" err="1">
                <a:hlinkClick r:id="rId3"/>
              </a:rPr>
              <a:t>iacopoapps.appspot.com</a:t>
            </a:r>
            <a:r>
              <a:rPr lang="en-US" dirty="0">
                <a:hlinkClick r:id="rId3"/>
              </a:rPr>
              <a:t>/hopalongwebgl/</a:t>
            </a:r>
            <a:endParaRPr lang="en-US" dirty="0"/>
          </a:p>
        </p:txBody>
      </p:sp>
    </p:spTree>
    <p:extLst>
      <p:ext uri="{BB962C8B-B14F-4D97-AF65-F5344CB8AC3E}">
        <p14:creationId xmlns:p14="http://schemas.microsoft.com/office/powerpoint/2010/main" val="214408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dissolve">
                                      <p:cBhvr>
                                        <p:cTn id="16" dur="500"/>
                                        <p:tgtEl>
                                          <p:spTgt spid="3">
                                            <p:txEl>
                                              <p:pRg st="4" end="4"/>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dissolve">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dissolve">
                                      <p:cBhvr>
                                        <p:cTn id="24" dur="500"/>
                                        <p:tgtEl>
                                          <p:spTgt spid="3">
                                            <p:txEl>
                                              <p:pRg st="6" end="6"/>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dissolve">
                                      <p:cBhvr>
                                        <p:cTn id="27" dur="500"/>
                                        <p:tgtEl>
                                          <p:spTgt spid="3">
                                            <p:txEl>
                                              <p:pRg st="7" end="7"/>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dissolve">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dissolv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dissolve">
                                      <p:cBhvr>
                                        <p:cTn id="40" dur="500"/>
                                        <p:tgtEl>
                                          <p:spTgt spid="3">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dissolve">
                                      <p:cBhvr>
                                        <p:cTn id="45" dur="500"/>
                                        <p:tgtEl>
                                          <p:spTgt spid="3">
                                            <p:txEl>
                                              <p:pRg st="10" end="1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dissolve">
                                      <p:cBhvr>
                                        <p:cTn id="50" dur="500"/>
                                        <p:tgtEl>
                                          <p:spTgt spid="3">
                                            <p:txEl>
                                              <p:pRg st="11" end="1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Effect transition="in" filter="dissolve">
                                      <p:cBhvr>
                                        <p:cTn id="55"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3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a:extLst>
              <a:ext uri="{FF2B5EF4-FFF2-40B4-BE49-F238E27FC236}">
                <a16:creationId xmlns:a16="http://schemas.microsoft.com/office/drawing/2014/main" id="{CCB819F9-B2FE-F24B-91E8-7DDEB93E17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2159" b="69821"/>
          <a:stretch/>
        </p:blipFill>
        <p:spPr bwMode="auto">
          <a:xfrm>
            <a:off x="1800676" y="480060"/>
            <a:ext cx="8590647" cy="57344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B74F79B-7395-F44C-B3FD-E97A66507738}"/>
              </a:ext>
            </a:extLst>
          </p:cNvPr>
          <p:cNvSpPr txBox="1"/>
          <p:nvPr/>
        </p:nvSpPr>
        <p:spPr>
          <a:xfrm>
            <a:off x="477012" y="55364"/>
            <a:ext cx="2426113" cy="369332"/>
          </a:xfrm>
          <a:prstGeom prst="rect">
            <a:avLst/>
          </a:prstGeom>
          <a:noFill/>
        </p:spPr>
        <p:txBody>
          <a:bodyPr wrap="none" rtlCol="0">
            <a:spAutoFit/>
          </a:bodyPr>
          <a:lstStyle/>
          <a:p>
            <a:r>
              <a:rPr lang="en-US" dirty="0" err="1">
                <a:solidFill>
                  <a:schemeClr val="bg1"/>
                </a:solidFill>
              </a:rPr>
              <a:t>Guiard</a:t>
            </a:r>
            <a:r>
              <a:rPr lang="en-US" dirty="0">
                <a:solidFill>
                  <a:schemeClr val="bg1"/>
                </a:solidFill>
              </a:rPr>
              <a:t> &amp; Giovanni 2015</a:t>
            </a:r>
          </a:p>
        </p:txBody>
      </p:sp>
    </p:spTree>
    <p:extLst>
      <p:ext uri="{BB962C8B-B14F-4D97-AF65-F5344CB8AC3E}">
        <p14:creationId xmlns:p14="http://schemas.microsoft.com/office/powerpoint/2010/main" val="10310742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Top Corners Rounded 8">
            <a:extLst>
              <a:ext uri="{FF2B5EF4-FFF2-40B4-BE49-F238E27FC236}">
                <a16:creationId xmlns:a16="http://schemas.microsoft.com/office/drawing/2014/main" id="{3BAF1561-20C4-41FD-A35F-BF2B9E727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Top Corners Rounded 10">
            <a:extLst>
              <a:ext uri="{FF2B5EF4-FFF2-40B4-BE49-F238E27FC236}">
                <a16:creationId xmlns:a16="http://schemas.microsoft.com/office/drawing/2014/main" id="{839DC788-B140-4F3E-A91E-CB3E70ED9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EDDD27F-F40D-034C-975F-2A847AA61A84}"/>
              </a:ext>
            </a:extLst>
          </p:cNvPr>
          <p:cNvSpPr>
            <a:spLocks noGrp="1"/>
          </p:cNvSpPr>
          <p:nvPr>
            <p:ph type="title"/>
          </p:nvPr>
        </p:nvSpPr>
        <p:spPr>
          <a:xfrm>
            <a:off x="321733" y="981091"/>
            <a:ext cx="4092951" cy="1624457"/>
          </a:xfrm>
        </p:spPr>
        <p:txBody>
          <a:bodyPr>
            <a:normAutofit/>
          </a:bodyPr>
          <a:lstStyle/>
          <a:p>
            <a:r>
              <a:rPr lang="en-US" sz="3600" dirty="0">
                <a:solidFill>
                  <a:schemeClr val="bg1"/>
                </a:solidFill>
              </a:rPr>
              <a:t>5-HT</a:t>
            </a:r>
            <a:r>
              <a:rPr lang="en-US" sz="3600" baseline="-25000" dirty="0">
                <a:solidFill>
                  <a:schemeClr val="bg1"/>
                </a:solidFill>
              </a:rPr>
              <a:t>2A </a:t>
            </a:r>
            <a:r>
              <a:rPr lang="en-US" sz="3600" dirty="0">
                <a:solidFill>
                  <a:schemeClr val="bg1"/>
                </a:solidFill>
              </a:rPr>
              <a:t>Receptor  Functional selectivity </a:t>
            </a:r>
          </a:p>
        </p:txBody>
      </p:sp>
      <p:cxnSp>
        <p:nvCxnSpPr>
          <p:cNvPr id="13" name="Straight Connector 12">
            <a:extLst>
              <a:ext uri="{FF2B5EF4-FFF2-40B4-BE49-F238E27FC236}">
                <a16:creationId xmlns:a16="http://schemas.microsoft.com/office/drawing/2014/main" id="{FC18D930-0EEE-448F-ABF1-2AA3C83DA5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A1A1361-C6AB-614B-8408-03D573BAD692}"/>
              </a:ext>
            </a:extLst>
          </p:cNvPr>
          <p:cNvSpPr>
            <a:spLocks noGrp="1"/>
          </p:cNvSpPr>
          <p:nvPr>
            <p:ph idx="1"/>
          </p:nvPr>
        </p:nvSpPr>
        <p:spPr>
          <a:xfrm>
            <a:off x="-63064" y="2705800"/>
            <a:ext cx="4927619" cy="4041733"/>
          </a:xfrm>
        </p:spPr>
        <p:txBody>
          <a:bodyPr anchor="t">
            <a:normAutofit/>
          </a:bodyPr>
          <a:lstStyle/>
          <a:p>
            <a:r>
              <a:rPr lang="en-US" sz="2000" dirty="0">
                <a:solidFill>
                  <a:schemeClr val="bg1"/>
                </a:solidFill>
              </a:rPr>
              <a:t>IP</a:t>
            </a:r>
            <a:r>
              <a:rPr lang="en-US" sz="2000" baseline="-25000" dirty="0">
                <a:solidFill>
                  <a:schemeClr val="bg1"/>
                </a:solidFill>
              </a:rPr>
              <a:t>3</a:t>
            </a:r>
            <a:r>
              <a:rPr lang="en-US" sz="2000" dirty="0">
                <a:solidFill>
                  <a:schemeClr val="bg1"/>
                </a:solidFill>
              </a:rPr>
              <a:t> and Phospholipase C pathways</a:t>
            </a:r>
          </a:p>
          <a:p>
            <a:pPr lvl="1"/>
            <a:r>
              <a:rPr lang="en-US" sz="2000" dirty="0">
                <a:solidFill>
                  <a:schemeClr val="bg1"/>
                </a:solidFill>
                <a:latin typeface="Times New Roman" panose="02020603050405020304" pitchFamily="18" charset="0"/>
                <a:cs typeface="Times New Roman" panose="02020603050405020304" pitchFamily="18" charset="0"/>
              </a:rPr>
              <a:t>↑</a:t>
            </a:r>
            <a:r>
              <a:rPr lang="en-US" sz="2000" dirty="0">
                <a:solidFill>
                  <a:schemeClr val="bg1"/>
                </a:solidFill>
              </a:rPr>
              <a:t> [Ca</a:t>
            </a:r>
            <a:r>
              <a:rPr lang="en-US" sz="2000" baseline="30000" dirty="0">
                <a:solidFill>
                  <a:schemeClr val="bg1"/>
                </a:solidFill>
              </a:rPr>
              <a:t>++</a:t>
            </a:r>
            <a:r>
              <a:rPr lang="en-US" sz="2000" dirty="0">
                <a:solidFill>
                  <a:schemeClr val="bg1"/>
                </a:solidFill>
              </a:rPr>
              <a:t>]</a:t>
            </a:r>
          </a:p>
          <a:p>
            <a:pPr lvl="1"/>
            <a:r>
              <a:rPr lang="en-US" sz="2000" dirty="0">
                <a:solidFill>
                  <a:schemeClr val="bg1"/>
                </a:solidFill>
                <a:latin typeface="Times New Roman" panose="02020603050405020304" pitchFamily="18" charset="0"/>
                <a:cs typeface="Times New Roman" panose="02020603050405020304" pitchFamily="18" charset="0"/>
              </a:rPr>
              <a:t>↑</a:t>
            </a:r>
            <a:r>
              <a:rPr lang="en-US" sz="2000" dirty="0">
                <a:solidFill>
                  <a:schemeClr val="bg1"/>
                </a:solidFill>
              </a:rPr>
              <a:t> Arachidonic Acid (AA)</a:t>
            </a:r>
          </a:p>
          <a:p>
            <a:pPr lvl="1"/>
            <a:r>
              <a:rPr lang="en-US" sz="2000" dirty="0">
                <a:solidFill>
                  <a:schemeClr val="bg1"/>
                </a:solidFill>
              </a:rPr>
              <a:t>Extracellular signal-related Kinase signaling</a:t>
            </a:r>
          </a:p>
          <a:p>
            <a:pPr lvl="1"/>
            <a:r>
              <a:rPr lang="en-US" sz="2000" dirty="0">
                <a:solidFill>
                  <a:schemeClr val="bg1"/>
                </a:solidFill>
              </a:rPr>
              <a:t>β-arrestin transduction</a:t>
            </a:r>
          </a:p>
          <a:p>
            <a:r>
              <a:rPr lang="en-US" sz="2000" dirty="0">
                <a:solidFill>
                  <a:schemeClr val="bg1"/>
                </a:solidFill>
              </a:rPr>
              <a:t>Hallucinogenic agonists (LSD + DOI)</a:t>
            </a:r>
          </a:p>
          <a:p>
            <a:pPr lvl="1"/>
            <a:r>
              <a:rPr lang="en-US" sz="2000" dirty="0">
                <a:solidFill>
                  <a:schemeClr val="bg1"/>
                </a:solidFill>
              </a:rPr>
              <a:t>**Ser</a:t>
            </a:r>
            <a:r>
              <a:rPr lang="en-US" sz="2000" baseline="30000" dirty="0">
                <a:solidFill>
                  <a:schemeClr val="bg1"/>
                </a:solidFill>
              </a:rPr>
              <a:t>280 </a:t>
            </a:r>
            <a:r>
              <a:rPr lang="en-US" sz="2000" dirty="0">
                <a:solidFill>
                  <a:schemeClr val="bg1"/>
                </a:solidFill>
              </a:rPr>
              <a:t>phosphorylation on i3 loop** </a:t>
            </a:r>
          </a:p>
          <a:p>
            <a:pPr lvl="2"/>
            <a:r>
              <a:rPr lang="en-US" sz="1800" dirty="0">
                <a:solidFill>
                  <a:schemeClr val="bg1"/>
                </a:solidFill>
              </a:rPr>
              <a:t>Critical for psychedelic induced desensitization (tolerance)</a:t>
            </a:r>
          </a:p>
          <a:p>
            <a:pPr lvl="2"/>
            <a:endParaRPr lang="en-US" sz="1800" dirty="0">
              <a:solidFill>
                <a:schemeClr val="bg1"/>
              </a:solidFill>
            </a:endParaRPr>
          </a:p>
        </p:txBody>
      </p:sp>
      <p:pic>
        <p:nvPicPr>
          <p:cNvPr id="4" name="Picture 3" descr="A picture containing screenshot&#10;&#10;Description automatically generated">
            <a:extLst>
              <a:ext uri="{FF2B5EF4-FFF2-40B4-BE49-F238E27FC236}">
                <a16:creationId xmlns:a16="http://schemas.microsoft.com/office/drawing/2014/main" id="{42E124A3-70D2-A34F-B2F2-C99146050394}"/>
              </a:ext>
            </a:extLst>
          </p:cNvPr>
          <p:cNvPicPr>
            <a:picLocks noChangeAspect="1"/>
          </p:cNvPicPr>
          <p:nvPr/>
        </p:nvPicPr>
        <p:blipFill rotWithShape="1">
          <a:blip r:embed="rId2"/>
          <a:srcRect b="5653"/>
          <a:stretch/>
        </p:blipFill>
        <p:spPr>
          <a:xfrm>
            <a:off x="5203767" y="1126383"/>
            <a:ext cx="6542117" cy="4448186"/>
          </a:xfrm>
          <a:prstGeom prst="rect">
            <a:avLst/>
          </a:prstGeom>
        </p:spPr>
      </p:pic>
      <p:sp>
        <p:nvSpPr>
          <p:cNvPr id="5" name="Rectangle 4">
            <a:extLst>
              <a:ext uri="{FF2B5EF4-FFF2-40B4-BE49-F238E27FC236}">
                <a16:creationId xmlns:a16="http://schemas.microsoft.com/office/drawing/2014/main" id="{C81A4C9C-70E7-B748-82B8-FFD8C61F0AEB}"/>
              </a:ext>
            </a:extLst>
          </p:cNvPr>
          <p:cNvSpPr/>
          <p:nvPr/>
        </p:nvSpPr>
        <p:spPr>
          <a:xfrm>
            <a:off x="7414374" y="6378201"/>
            <a:ext cx="2120902" cy="369332"/>
          </a:xfrm>
          <a:prstGeom prst="rect">
            <a:avLst/>
          </a:prstGeom>
        </p:spPr>
        <p:txBody>
          <a:bodyPr wrap="none">
            <a:spAutoFit/>
          </a:bodyPr>
          <a:lstStyle/>
          <a:p>
            <a:r>
              <a:rPr lang="en-US" dirty="0" err="1">
                <a:latin typeface="VsnffhFqgdvcTimesLTStd"/>
              </a:rPr>
              <a:t>Karaki</a:t>
            </a:r>
            <a:r>
              <a:rPr lang="en-US" dirty="0">
                <a:latin typeface="VsnffhFqgdvcTimesLTStd"/>
              </a:rPr>
              <a:t> S., et al. 2009 </a:t>
            </a:r>
          </a:p>
        </p:txBody>
      </p:sp>
    </p:spTree>
    <p:extLst>
      <p:ext uri="{BB962C8B-B14F-4D97-AF65-F5344CB8AC3E}">
        <p14:creationId xmlns:p14="http://schemas.microsoft.com/office/powerpoint/2010/main" val="2334323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5007E3-A160-2E4A-B230-55793D9C2C81}"/>
              </a:ext>
            </a:extLst>
          </p:cNvPr>
          <p:cNvSpPr>
            <a:spLocks noGrp="1"/>
          </p:cNvSpPr>
          <p:nvPr>
            <p:ph type="title"/>
          </p:nvPr>
        </p:nvSpPr>
        <p:spPr>
          <a:xfrm>
            <a:off x="6392598" y="640263"/>
            <a:ext cx="5221266" cy="1344975"/>
          </a:xfrm>
        </p:spPr>
        <p:txBody>
          <a:bodyPr>
            <a:normAutofit/>
          </a:bodyPr>
          <a:lstStyle/>
          <a:p>
            <a:pPr algn="ctr"/>
            <a:r>
              <a:rPr lang="en-US" sz="4000" dirty="0"/>
              <a:t>LSD </a:t>
            </a:r>
          </a:p>
        </p:txBody>
      </p:sp>
      <p:pic>
        <p:nvPicPr>
          <p:cNvPr id="4102" name="Picture 6" descr="lsd-lid">
            <a:extLst>
              <a:ext uri="{FF2B5EF4-FFF2-40B4-BE49-F238E27FC236}">
                <a16:creationId xmlns:a16="http://schemas.microsoft.com/office/drawing/2014/main" id="{CD911644-74D2-4247-A68D-0B1779EF957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1823809"/>
            <a:ext cx="6057324" cy="321038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DBD7CC6-7449-604B-AFCE-D4E35B70AA37}"/>
              </a:ext>
            </a:extLst>
          </p:cNvPr>
          <p:cNvSpPr>
            <a:spLocks noGrp="1"/>
          </p:cNvSpPr>
          <p:nvPr>
            <p:ph idx="1"/>
          </p:nvPr>
        </p:nvSpPr>
        <p:spPr>
          <a:xfrm>
            <a:off x="6391903" y="2121763"/>
            <a:ext cx="5235490" cy="3773010"/>
          </a:xfrm>
        </p:spPr>
        <p:txBody>
          <a:bodyPr>
            <a:normAutofit/>
          </a:bodyPr>
          <a:lstStyle/>
          <a:p>
            <a:r>
              <a:rPr lang="en-US" sz="2000" dirty="0"/>
              <a:t>G</a:t>
            </a:r>
            <a:r>
              <a:rPr lang="en-US" sz="2000" baseline="-25000" dirty="0"/>
              <a:t>q</a:t>
            </a:r>
            <a:r>
              <a:rPr lang="en-US" sz="2000" dirty="0"/>
              <a:t> Ca</a:t>
            </a:r>
            <a:r>
              <a:rPr lang="en-US" sz="2000" baseline="30000" dirty="0"/>
              <a:t>++</a:t>
            </a:r>
            <a:r>
              <a:rPr lang="en-US" sz="2000" dirty="0"/>
              <a:t> influx occurs within seconds/minutes after receptor binding to 5-HT</a:t>
            </a:r>
            <a:r>
              <a:rPr lang="en-US" sz="2000" baseline="-25000" dirty="0"/>
              <a:t>2A</a:t>
            </a:r>
            <a:endParaRPr lang="en-US" sz="2000" dirty="0"/>
          </a:p>
          <a:p>
            <a:r>
              <a:rPr lang="en-US" sz="2000" dirty="0"/>
              <a:t>β-arrestin recruitment after LSD treatment increases over time</a:t>
            </a:r>
          </a:p>
          <a:p>
            <a:pPr lvl="1"/>
            <a:r>
              <a:rPr lang="en-US" sz="2000" dirty="0"/>
              <a:t>Max after 5 hours </a:t>
            </a:r>
          </a:p>
          <a:p>
            <a:r>
              <a:rPr lang="en-US" sz="2000" dirty="0"/>
              <a:t>Eth-LSD more potent at β-arrestin recruitment </a:t>
            </a:r>
          </a:p>
          <a:p>
            <a:pPr lvl="1"/>
            <a:r>
              <a:rPr lang="en-US" sz="2000" dirty="0"/>
              <a:t>Beyond 5-HT max</a:t>
            </a:r>
          </a:p>
          <a:p>
            <a:pPr lvl="1"/>
            <a:r>
              <a:rPr lang="en-US" sz="2000" dirty="0"/>
              <a:t>“</a:t>
            </a:r>
            <a:r>
              <a:rPr lang="en-US" sz="2000" dirty="0" err="1"/>
              <a:t>superagonist</a:t>
            </a:r>
            <a:r>
              <a:rPr lang="en-US" sz="2000" dirty="0"/>
              <a:t>”</a:t>
            </a:r>
          </a:p>
        </p:txBody>
      </p:sp>
      <p:sp>
        <p:nvSpPr>
          <p:cNvPr id="12" name="TextBox 11">
            <a:extLst>
              <a:ext uri="{FF2B5EF4-FFF2-40B4-BE49-F238E27FC236}">
                <a16:creationId xmlns:a16="http://schemas.microsoft.com/office/drawing/2014/main" id="{733F7E17-25D0-2F46-AEBF-DDA89DF4FEBF}"/>
              </a:ext>
            </a:extLst>
          </p:cNvPr>
          <p:cNvSpPr txBox="1"/>
          <p:nvPr/>
        </p:nvSpPr>
        <p:spPr>
          <a:xfrm>
            <a:off x="119922" y="6311900"/>
            <a:ext cx="2615268" cy="400110"/>
          </a:xfrm>
          <a:prstGeom prst="rect">
            <a:avLst/>
          </a:prstGeom>
          <a:noFill/>
        </p:spPr>
        <p:txBody>
          <a:bodyPr wrap="none" rtlCol="0">
            <a:spAutoFit/>
          </a:bodyPr>
          <a:lstStyle/>
          <a:p>
            <a:pPr>
              <a:spcAft>
                <a:spcPts val="600"/>
              </a:spcAft>
            </a:pPr>
            <a:r>
              <a:rPr lang="en-US" sz="2000" dirty="0" err="1"/>
              <a:t>McCorvy</a:t>
            </a:r>
            <a:r>
              <a:rPr lang="en-US" sz="2000" dirty="0"/>
              <a:t> JD, et al. 2019</a:t>
            </a:r>
            <a:endParaRPr lang="en-US" sz="2000"/>
          </a:p>
        </p:txBody>
      </p:sp>
    </p:spTree>
    <p:extLst>
      <p:ext uri="{BB962C8B-B14F-4D97-AF65-F5344CB8AC3E}">
        <p14:creationId xmlns:p14="http://schemas.microsoft.com/office/powerpoint/2010/main" val="40832132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9424-DAAB-B54E-90E0-88A3FEBD1F77}"/>
              </a:ext>
            </a:extLst>
          </p:cNvPr>
          <p:cNvSpPr>
            <a:spLocks noGrp="1"/>
          </p:cNvSpPr>
          <p:nvPr>
            <p:ph type="title"/>
          </p:nvPr>
        </p:nvSpPr>
        <p:spPr>
          <a:xfrm>
            <a:off x="4384039" y="365125"/>
            <a:ext cx="7164493" cy="1325563"/>
          </a:xfrm>
        </p:spPr>
        <p:txBody>
          <a:bodyPr>
            <a:normAutofit/>
          </a:bodyPr>
          <a:lstStyle/>
          <a:p>
            <a:r>
              <a:rPr lang="en-US"/>
              <a:t>5-HT2A Receptor - Localization</a:t>
            </a:r>
            <a:endParaRPr lang="en-US" dirty="0"/>
          </a:p>
        </p:txBody>
      </p:sp>
      <p:sp>
        <p:nvSpPr>
          <p:cNvPr id="3" name="Content Placeholder 2">
            <a:extLst>
              <a:ext uri="{FF2B5EF4-FFF2-40B4-BE49-F238E27FC236}">
                <a16:creationId xmlns:a16="http://schemas.microsoft.com/office/drawing/2014/main" id="{AA09A58E-1F88-A743-9A9F-D5E077482335}"/>
              </a:ext>
            </a:extLst>
          </p:cNvPr>
          <p:cNvSpPr>
            <a:spLocks noGrp="1"/>
          </p:cNvSpPr>
          <p:nvPr>
            <p:ph idx="1"/>
          </p:nvPr>
        </p:nvSpPr>
        <p:spPr>
          <a:xfrm>
            <a:off x="4385473" y="2355109"/>
            <a:ext cx="8763599" cy="4154361"/>
          </a:xfrm>
        </p:spPr>
        <p:txBody>
          <a:bodyPr>
            <a:normAutofit/>
          </a:bodyPr>
          <a:lstStyle/>
          <a:p>
            <a:r>
              <a:rPr lang="en-US" dirty="0"/>
              <a:t>Adult macaque monkey (Area 46- Prefrontal Cortex)</a:t>
            </a:r>
          </a:p>
          <a:p>
            <a:pPr lvl="1"/>
            <a:r>
              <a:rPr lang="en-US" sz="2800" dirty="0"/>
              <a:t>5-HT2A in almost all, if not all pyramidal neurons </a:t>
            </a:r>
          </a:p>
          <a:p>
            <a:pPr lvl="1"/>
            <a:r>
              <a:rPr lang="en-US" sz="2800" dirty="0"/>
              <a:t>layers II, III, V (primary output), VI</a:t>
            </a:r>
          </a:p>
          <a:p>
            <a:pPr lvl="3"/>
            <a:r>
              <a:rPr lang="en-US" sz="2800" dirty="0"/>
              <a:t>Includes dendrite branches in layer I</a:t>
            </a:r>
          </a:p>
          <a:p>
            <a:pPr lvl="1"/>
            <a:r>
              <a:rPr lang="en-US" sz="2800" b="1" dirty="0"/>
              <a:t>5-HT2A not in Layer IV (thalamus input)</a:t>
            </a:r>
          </a:p>
          <a:p>
            <a:pPr lvl="1"/>
            <a:r>
              <a:rPr lang="en-US" sz="2800" dirty="0"/>
              <a:t>Found pre and post </a:t>
            </a:r>
            <a:r>
              <a:rPr lang="en-US" sz="2800" dirty="0" err="1"/>
              <a:t>synaptically</a:t>
            </a:r>
            <a:endParaRPr lang="en-US" sz="2800" dirty="0"/>
          </a:p>
        </p:txBody>
      </p:sp>
      <p:pic>
        <p:nvPicPr>
          <p:cNvPr id="2050" name="Picture 2" descr="An external file that holds a picture, illustration, etc.&#10;Object name is pq0183804001.jpg">
            <a:extLst>
              <a:ext uri="{FF2B5EF4-FFF2-40B4-BE49-F238E27FC236}">
                <a16:creationId xmlns:a16="http://schemas.microsoft.com/office/drawing/2014/main" id="{0B1A85C3-418C-AD4B-A6D0-154BD49CC3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931" t="4680" b="33016"/>
          <a:stretch/>
        </p:blipFill>
        <p:spPr bwMode="auto">
          <a:xfrm>
            <a:off x="336680" y="37605"/>
            <a:ext cx="2563726" cy="68485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BFE792D-9DFD-1749-A7E7-19B1D26869B5}"/>
              </a:ext>
            </a:extLst>
          </p:cNvPr>
          <p:cNvSpPr txBox="1"/>
          <p:nvPr/>
        </p:nvSpPr>
        <p:spPr>
          <a:xfrm>
            <a:off x="5638800" y="2992582"/>
            <a:ext cx="65" cy="276999"/>
          </a:xfrm>
          <a:prstGeom prst="rect">
            <a:avLst/>
          </a:prstGeom>
          <a:noFill/>
        </p:spPr>
        <p:txBody>
          <a:bodyPr wrap="none" lIns="0" tIns="0" rIns="0" bIns="0" rtlCol="0">
            <a:spAutoFit/>
          </a:bodyPr>
          <a:lstStyle/>
          <a:p>
            <a:endParaRPr lang="en-US" dirty="0"/>
          </a:p>
        </p:txBody>
      </p:sp>
      <p:cxnSp>
        <p:nvCxnSpPr>
          <p:cNvPr id="8" name="Straight Arrow Connector 7">
            <a:extLst>
              <a:ext uri="{FF2B5EF4-FFF2-40B4-BE49-F238E27FC236}">
                <a16:creationId xmlns:a16="http://schemas.microsoft.com/office/drawing/2014/main" id="{1076176A-6BF9-ED45-B3FB-03AA3740E412}"/>
              </a:ext>
            </a:extLst>
          </p:cNvPr>
          <p:cNvCxnSpPr/>
          <p:nvPr/>
        </p:nvCxnSpPr>
        <p:spPr>
          <a:xfrm>
            <a:off x="2900406" y="4405746"/>
            <a:ext cx="1865558" cy="0"/>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4061315"/>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59FC82-843F-634C-8ED6-38F6D700E91A}"/>
              </a:ext>
            </a:extLst>
          </p:cNvPr>
          <p:cNvSpPr txBox="1"/>
          <p:nvPr/>
        </p:nvSpPr>
        <p:spPr>
          <a:xfrm>
            <a:off x="3676541" y="753052"/>
            <a:ext cx="8147401"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kern="1200" dirty="0">
                <a:solidFill>
                  <a:schemeClr val="tx1"/>
                </a:solidFill>
                <a:ea typeface="+mj-ea"/>
                <a:cs typeface="+mj-cs"/>
              </a:rPr>
              <a:t>5-HT2A  density highest on  Apical Dendrites</a:t>
            </a:r>
          </a:p>
          <a:p>
            <a:pPr>
              <a:lnSpc>
                <a:spcPct val="90000"/>
              </a:lnSpc>
              <a:spcBef>
                <a:spcPct val="0"/>
              </a:spcBef>
              <a:spcAft>
                <a:spcPts val="600"/>
              </a:spcAft>
            </a:pPr>
            <a:r>
              <a:rPr lang="en-US" sz="2800" kern="1200" dirty="0">
                <a:solidFill>
                  <a:schemeClr val="tx1"/>
                </a:solidFill>
                <a:ea typeface="+mj-ea"/>
                <a:cs typeface="+mj-cs"/>
              </a:rPr>
              <a:t>	--&gt; less on the cell bodies</a:t>
            </a:r>
          </a:p>
        </p:txBody>
      </p:sp>
      <p:pic>
        <p:nvPicPr>
          <p:cNvPr id="3074" name="Picture 2" descr="An external file that holds a picture, illustration, etc.&#10;Object name is pq0183804001.jpg">
            <a:extLst>
              <a:ext uri="{FF2B5EF4-FFF2-40B4-BE49-F238E27FC236}">
                <a16:creationId xmlns:a16="http://schemas.microsoft.com/office/drawing/2014/main" id="{22500B35-1161-254A-AA1D-C9F47D7CFF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 t="46154" r="50000"/>
          <a:stretch/>
        </p:blipFill>
        <p:spPr bwMode="auto">
          <a:xfrm>
            <a:off x="13219" y="46051"/>
            <a:ext cx="3367290" cy="68119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8F96FD0-323F-5446-8B08-42F296128F87}"/>
              </a:ext>
            </a:extLst>
          </p:cNvPr>
          <p:cNvSpPr txBox="1"/>
          <p:nvPr/>
        </p:nvSpPr>
        <p:spPr>
          <a:xfrm>
            <a:off x="4730783" y="4153675"/>
            <a:ext cx="5169905" cy="284041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800" b="1" dirty="0"/>
              <a:t>P </a:t>
            </a:r>
            <a:r>
              <a:rPr lang="en-US" sz="2800" dirty="0"/>
              <a:t>= Pyramidal cells</a:t>
            </a:r>
          </a:p>
          <a:p>
            <a:pPr indent="-228600">
              <a:lnSpc>
                <a:spcPct val="90000"/>
              </a:lnSpc>
              <a:spcAft>
                <a:spcPts val="600"/>
              </a:spcAft>
              <a:buFont typeface="Arial" panose="020B0604020202020204" pitchFamily="34" charset="0"/>
              <a:buChar char="•"/>
            </a:pPr>
            <a:r>
              <a:rPr lang="en-US" sz="2800" b="1" dirty="0"/>
              <a:t>NP</a:t>
            </a:r>
            <a:r>
              <a:rPr lang="en-US" sz="2800" dirty="0"/>
              <a:t> = Non-pyramidal</a:t>
            </a:r>
          </a:p>
          <a:p>
            <a:pPr indent="-228600">
              <a:lnSpc>
                <a:spcPct val="90000"/>
              </a:lnSpc>
              <a:spcAft>
                <a:spcPts val="600"/>
              </a:spcAft>
              <a:buFont typeface="Arial" panose="020B0604020202020204" pitchFamily="34" charset="0"/>
              <a:buChar char="•"/>
            </a:pPr>
            <a:r>
              <a:rPr lang="en-US" sz="2800" b="1" dirty="0"/>
              <a:t>*</a:t>
            </a:r>
            <a:r>
              <a:rPr lang="en-US" sz="2800" dirty="0"/>
              <a:t> =  unlabeled pyramidal cells </a:t>
            </a:r>
          </a:p>
        </p:txBody>
      </p:sp>
      <p:pic>
        <p:nvPicPr>
          <p:cNvPr id="11" name="Picture 4" descr="An external file that holds a picture, illustration, etc.&#10;Object name is pq0183804004.jpg">
            <a:extLst>
              <a:ext uri="{FF2B5EF4-FFF2-40B4-BE49-F238E27FC236}">
                <a16:creationId xmlns:a16="http://schemas.microsoft.com/office/drawing/2014/main" id="{7BEE2B97-A1A8-974F-BF8E-B3406E8D20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46" r="78906" b="50000"/>
          <a:stretch/>
        </p:blipFill>
        <p:spPr bwMode="auto">
          <a:xfrm>
            <a:off x="10145241" y="0"/>
            <a:ext cx="2019608" cy="6850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177498"/>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descr="An external file that holds a picture, illustration, etc.&#10;Object name is pq0183804004.jpg">
            <a:extLst>
              <a:ext uri="{FF2B5EF4-FFF2-40B4-BE49-F238E27FC236}">
                <a16:creationId xmlns:a16="http://schemas.microsoft.com/office/drawing/2014/main" id="{565F1068-6DDB-534D-85B7-491A0CB957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1899" r="51255"/>
          <a:stretch/>
        </p:blipFill>
        <p:spPr bwMode="auto">
          <a:xfrm>
            <a:off x="81476" y="59634"/>
            <a:ext cx="4462591" cy="2640863"/>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4100" name="Picture 4" descr="An external file that holds a picture, illustration, etc.&#10;Object name is pq0183804004.jpg">
            <a:extLst>
              <a:ext uri="{FF2B5EF4-FFF2-40B4-BE49-F238E27FC236}">
                <a16:creationId xmlns:a16="http://schemas.microsoft.com/office/drawing/2014/main" id="{0559A99E-469D-534F-9530-A5DB6E4005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275" t="1701" r="31323" b="56911"/>
          <a:stretch/>
        </p:blipFill>
        <p:spPr bwMode="auto">
          <a:xfrm>
            <a:off x="902173" y="2799889"/>
            <a:ext cx="2822156" cy="41921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11C6DE1-863D-6844-B47E-C6158732E181}"/>
              </a:ext>
            </a:extLst>
          </p:cNvPr>
          <p:cNvSpPr txBox="1"/>
          <p:nvPr/>
        </p:nvSpPr>
        <p:spPr>
          <a:xfrm>
            <a:off x="5297762" y="2799889"/>
            <a:ext cx="5747187" cy="2987543"/>
          </a:xfrm>
          <a:prstGeom prst="rect">
            <a:avLst/>
          </a:prstGeom>
        </p:spPr>
        <p:txBody>
          <a:bodyPr vert="horz" lIns="91440" tIns="45720" rIns="91440" bIns="45720" rtlCol="0" anchor="t">
            <a:normAutofit/>
          </a:bodyPr>
          <a:lstStyle/>
          <a:p>
            <a:pPr marL="228600" indent="-228600" defTabSz="914400">
              <a:lnSpc>
                <a:spcPct val="90000"/>
              </a:lnSpc>
              <a:spcAft>
                <a:spcPts val="600"/>
              </a:spcAft>
              <a:buFont typeface="Arial" panose="020B0604020202020204" pitchFamily="34" charset="0"/>
              <a:buChar char="•"/>
            </a:pPr>
            <a:r>
              <a:rPr lang="en-US" sz="2400">
                <a:solidFill>
                  <a:srgbClr val="FFFFFF"/>
                </a:solidFill>
              </a:rPr>
              <a:t>Medium (</a:t>
            </a:r>
            <a:r>
              <a:rPr lang="en-US" sz="2400" i="1">
                <a:solidFill>
                  <a:srgbClr val="FFFFFF"/>
                </a:solidFill>
              </a:rPr>
              <a:t>open arrow head</a:t>
            </a:r>
            <a:r>
              <a:rPr lang="en-US" sz="2400">
                <a:solidFill>
                  <a:srgbClr val="FFFFFF"/>
                </a:solidFill>
              </a:rPr>
              <a:t>)  and  large  (</a:t>
            </a:r>
            <a:r>
              <a:rPr lang="en-US" sz="2400" i="1">
                <a:solidFill>
                  <a:srgbClr val="FFFFFF"/>
                </a:solidFill>
              </a:rPr>
              <a:t>*</a:t>
            </a:r>
            <a:r>
              <a:rPr lang="en-US" sz="2400">
                <a:solidFill>
                  <a:srgbClr val="FFFFFF"/>
                </a:solidFill>
              </a:rPr>
              <a:t>) inhibitory interneurons</a:t>
            </a:r>
          </a:p>
          <a:p>
            <a:pPr marL="914400" lvl="1" indent="-228600" defTabSz="914400">
              <a:lnSpc>
                <a:spcPct val="90000"/>
              </a:lnSpc>
              <a:spcAft>
                <a:spcPts val="600"/>
              </a:spcAft>
              <a:buFont typeface="Arial" panose="020B0604020202020204" pitchFamily="34" charset="0"/>
              <a:buChar char="•"/>
            </a:pPr>
            <a:r>
              <a:rPr lang="en-US" sz="2400">
                <a:solidFill>
                  <a:srgbClr val="FFFFFF"/>
                </a:solidFill>
              </a:rPr>
              <a:t>some Calbindin</a:t>
            </a:r>
            <a:r>
              <a:rPr lang="en-US" sz="2400" baseline="30000">
                <a:solidFill>
                  <a:srgbClr val="FFFFFF"/>
                </a:solidFill>
              </a:rPr>
              <a:t>+</a:t>
            </a:r>
          </a:p>
          <a:p>
            <a:pPr marL="457200" indent="-228600" defTabSz="914400">
              <a:lnSpc>
                <a:spcPct val="90000"/>
              </a:lnSpc>
              <a:spcAft>
                <a:spcPts val="600"/>
              </a:spcAft>
              <a:buFont typeface="Arial" panose="020B0604020202020204" pitchFamily="34" charset="0"/>
              <a:buChar char="•"/>
            </a:pPr>
            <a:endParaRPr lang="en-US" sz="2400" baseline="30000">
              <a:solidFill>
                <a:srgbClr val="FFFFFF"/>
              </a:solidFill>
            </a:endParaRPr>
          </a:p>
        </p:txBody>
      </p:sp>
    </p:spTree>
    <p:extLst>
      <p:ext uri="{BB962C8B-B14F-4D97-AF65-F5344CB8AC3E}">
        <p14:creationId xmlns:p14="http://schemas.microsoft.com/office/powerpoint/2010/main" val="20627465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E195A36A-09F4-3541-B84A-1EE6009EE1E6}"/>
              </a:ext>
            </a:extLst>
          </p:cNvPr>
          <p:cNvSpPr txBox="1"/>
          <p:nvPr/>
        </p:nvSpPr>
        <p:spPr>
          <a:xfrm>
            <a:off x="192956" y="6396335"/>
            <a:ext cx="2606034" cy="461665"/>
          </a:xfrm>
          <a:prstGeom prst="rect">
            <a:avLst/>
          </a:prstGeom>
          <a:noFill/>
        </p:spPr>
        <p:txBody>
          <a:bodyPr wrap="none" rtlCol="0">
            <a:spAutoFit/>
          </a:bodyPr>
          <a:lstStyle/>
          <a:p>
            <a:r>
              <a:rPr lang="en-US" sz="2400" b="1" dirty="0"/>
              <a:t>(Marek et al. 1999)</a:t>
            </a:r>
          </a:p>
        </p:txBody>
      </p:sp>
      <p:sp>
        <p:nvSpPr>
          <p:cNvPr id="27" name="TextBox 26">
            <a:extLst>
              <a:ext uri="{FF2B5EF4-FFF2-40B4-BE49-F238E27FC236}">
                <a16:creationId xmlns:a16="http://schemas.microsoft.com/office/drawing/2014/main" id="{69E8B5C6-E2CD-8B49-BA67-279A13A615B8}"/>
              </a:ext>
            </a:extLst>
          </p:cNvPr>
          <p:cNvSpPr txBox="1"/>
          <p:nvPr/>
        </p:nvSpPr>
        <p:spPr>
          <a:xfrm>
            <a:off x="192956" y="-82977"/>
            <a:ext cx="11806088" cy="584775"/>
          </a:xfrm>
          <a:prstGeom prst="rect">
            <a:avLst/>
          </a:prstGeom>
          <a:noFill/>
        </p:spPr>
        <p:txBody>
          <a:bodyPr wrap="square" rtlCol="0">
            <a:spAutoFit/>
          </a:bodyPr>
          <a:lstStyle/>
          <a:p>
            <a:pPr algn="ctr"/>
            <a:r>
              <a:rPr lang="en-US" sz="3200" b="1" u="sng" dirty="0">
                <a:latin typeface="Urdu Typesetting" panose="03020402040406030203" pitchFamily="66" charset="-78"/>
                <a:cs typeface="Urdu Typesetting" panose="03020402040406030203" pitchFamily="66" charset="-78"/>
              </a:rPr>
              <a:t>Autoradiography in rats - expression of 5-HT</a:t>
            </a:r>
            <a:r>
              <a:rPr lang="en-US" sz="3200" b="1" u="sng" baseline="-25000" dirty="0">
                <a:latin typeface="Urdu Typesetting" panose="03020402040406030203" pitchFamily="66" charset="-78"/>
                <a:cs typeface="Urdu Typesetting" panose="03020402040406030203" pitchFamily="66" charset="-78"/>
              </a:rPr>
              <a:t>2A</a:t>
            </a:r>
            <a:endParaRPr lang="en-US" sz="3200" b="1" u="sng" dirty="0">
              <a:latin typeface="Urdu Typesetting" panose="03020402040406030203" pitchFamily="66" charset="-78"/>
              <a:cs typeface="Urdu Typesetting" panose="03020402040406030203" pitchFamily="66" charset="-78"/>
            </a:endParaRPr>
          </a:p>
        </p:txBody>
      </p:sp>
      <p:grpSp>
        <p:nvGrpSpPr>
          <p:cNvPr id="3" name="Group 2">
            <a:extLst>
              <a:ext uri="{FF2B5EF4-FFF2-40B4-BE49-F238E27FC236}">
                <a16:creationId xmlns:a16="http://schemas.microsoft.com/office/drawing/2014/main" id="{F6CC539F-3F72-984B-83BB-F08EBD75546A}"/>
              </a:ext>
            </a:extLst>
          </p:cNvPr>
          <p:cNvGrpSpPr/>
          <p:nvPr/>
        </p:nvGrpSpPr>
        <p:grpSpPr>
          <a:xfrm>
            <a:off x="2685216" y="501798"/>
            <a:ext cx="6821567" cy="5156002"/>
            <a:chOff x="6253817" y="1282127"/>
            <a:chExt cx="5294715" cy="4293746"/>
          </a:xfrm>
        </p:grpSpPr>
        <p:grpSp>
          <p:nvGrpSpPr>
            <p:cNvPr id="2" name="Group 1">
              <a:extLst>
                <a:ext uri="{FF2B5EF4-FFF2-40B4-BE49-F238E27FC236}">
                  <a16:creationId xmlns:a16="http://schemas.microsoft.com/office/drawing/2014/main" id="{A1FAC65F-D9CA-0549-919E-095F73288D83}"/>
                </a:ext>
              </a:extLst>
            </p:cNvPr>
            <p:cNvGrpSpPr/>
            <p:nvPr/>
          </p:nvGrpSpPr>
          <p:grpSpPr>
            <a:xfrm>
              <a:off x="6253817" y="1282127"/>
              <a:ext cx="5294715" cy="4293746"/>
              <a:chOff x="6253817" y="1282127"/>
              <a:chExt cx="5294715" cy="4293746"/>
            </a:xfrm>
          </p:grpSpPr>
          <p:pic>
            <p:nvPicPr>
              <p:cNvPr id="6" name="Content Placeholder 5" descr="A close up of a logo&#10;&#10;Description automatically generated">
                <a:extLst>
                  <a:ext uri="{FF2B5EF4-FFF2-40B4-BE49-F238E27FC236}">
                    <a16:creationId xmlns:a16="http://schemas.microsoft.com/office/drawing/2014/main" id="{A2198096-E238-A24D-AFDA-3ADD618B810C}"/>
                  </a:ext>
                </a:extLst>
              </p:cNvPr>
              <p:cNvPicPr>
                <a:picLocks noChangeAspect="1"/>
              </p:cNvPicPr>
              <p:nvPr/>
            </p:nvPicPr>
            <p:blipFill rotWithShape="1">
              <a:blip r:embed="rId2"/>
              <a:srcRect t="50000" r="152"/>
              <a:stretch/>
            </p:blipFill>
            <p:spPr>
              <a:xfrm>
                <a:off x="6253817" y="1282127"/>
                <a:ext cx="5294715" cy="4293746"/>
              </a:xfrm>
              <a:prstGeom prst="rect">
                <a:avLst/>
              </a:prstGeom>
            </p:spPr>
          </p:pic>
          <p:sp>
            <p:nvSpPr>
              <p:cNvPr id="20" name="TextBox 19">
                <a:extLst>
                  <a:ext uri="{FF2B5EF4-FFF2-40B4-BE49-F238E27FC236}">
                    <a16:creationId xmlns:a16="http://schemas.microsoft.com/office/drawing/2014/main" id="{FFAC1C91-2082-3740-B15E-2758832B306C}"/>
                  </a:ext>
                </a:extLst>
              </p:cNvPr>
              <p:cNvSpPr txBox="1"/>
              <p:nvPr/>
            </p:nvSpPr>
            <p:spPr>
              <a:xfrm>
                <a:off x="6373829" y="1349294"/>
                <a:ext cx="2196275" cy="435720"/>
              </a:xfrm>
              <a:prstGeom prst="rect">
                <a:avLst/>
              </a:prstGeom>
              <a:noFill/>
            </p:spPr>
            <p:txBody>
              <a:bodyPr wrap="none" rtlCol="0">
                <a:spAutoFit/>
              </a:bodyPr>
              <a:lstStyle/>
              <a:p>
                <a:r>
                  <a:rPr lang="en-US" sz="2800" b="1" baseline="30000" dirty="0">
                    <a:solidFill>
                      <a:schemeClr val="bg1"/>
                    </a:solidFill>
                    <a:latin typeface="Times New Roman" panose="02020603050405020304" pitchFamily="18" charset="0"/>
                    <a:cs typeface="Times New Roman" panose="02020603050405020304" pitchFamily="18" charset="0"/>
                  </a:rPr>
                  <a:t>125</a:t>
                </a:r>
                <a:r>
                  <a:rPr lang="en-US" sz="2800" b="1" dirty="0">
                    <a:solidFill>
                      <a:schemeClr val="bg1"/>
                    </a:solidFill>
                    <a:latin typeface="Times New Roman" panose="02020603050405020304" pitchFamily="18" charset="0"/>
                    <a:cs typeface="Times New Roman" panose="02020603050405020304" pitchFamily="18" charset="0"/>
                  </a:rPr>
                  <a:t>I-DOI.  0.5 nM</a:t>
                </a:r>
                <a:endParaRPr lang="en-US" sz="2800" b="1" baseline="30000" dirty="0">
                  <a:solidFill>
                    <a:schemeClr val="bg1"/>
                  </a:solidFill>
                  <a:latin typeface="Times New Roman" panose="02020603050405020304" pitchFamily="18" charset="0"/>
                  <a:cs typeface="Times New Roman" panose="02020603050405020304" pitchFamily="18" charset="0"/>
                </a:endParaRPr>
              </a:p>
            </p:txBody>
          </p:sp>
        </p:grpSp>
        <p:sp>
          <p:nvSpPr>
            <p:cNvPr id="33" name="Rectangle 32">
              <a:extLst>
                <a:ext uri="{FF2B5EF4-FFF2-40B4-BE49-F238E27FC236}">
                  <a16:creationId xmlns:a16="http://schemas.microsoft.com/office/drawing/2014/main" id="{42C56F05-54DC-934C-BC82-A8C176ED7084}"/>
                </a:ext>
              </a:extLst>
            </p:cNvPr>
            <p:cNvSpPr/>
            <p:nvPr/>
          </p:nvSpPr>
          <p:spPr>
            <a:xfrm>
              <a:off x="7977178" y="2072434"/>
              <a:ext cx="1042736" cy="1620981"/>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BB8DA5B4-8B59-874A-BE89-509BC457A5E0}"/>
              </a:ext>
            </a:extLst>
          </p:cNvPr>
          <p:cNvSpPr txBox="1"/>
          <p:nvPr/>
        </p:nvSpPr>
        <p:spPr>
          <a:xfrm>
            <a:off x="192955" y="5510496"/>
            <a:ext cx="11806088" cy="492443"/>
          </a:xfrm>
          <a:prstGeom prst="rect">
            <a:avLst/>
          </a:prstGeom>
          <a:noFill/>
        </p:spPr>
        <p:txBody>
          <a:bodyPr wrap="square" rtlCol="0">
            <a:spAutoFit/>
          </a:bodyPr>
          <a:lstStyle/>
          <a:p>
            <a:pPr algn="ctr"/>
            <a:r>
              <a:rPr lang="en-US" sz="2600" dirty="0">
                <a:latin typeface="Georgia" panose="02040502050405020303" pitchFamily="18" charset="0"/>
              </a:rPr>
              <a:t>mPFC + frontoparietal cortex</a:t>
            </a:r>
          </a:p>
        </p:txBody>
      </p:sp>
    </p:spTree>
    <p:extLst>
      <p:ext uri="{BB962C8B-B14F-4D97-AF65-F5344CB8AC3E}">
        <p14:creationId xmlns:p14="http://schemas.microsoft.com/office/powerpoint/2010/main" val="372516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DD5A226B-F0C3-4747-BF50-2CAA79A7843B}"/>
              </a:ext>
            </a:extLst>
          </p:cNvPr>
          <p:cNvPicPr>
            <a:picLocks noChangeAspect="1"/>
          </p:cNvPicPr>
          <p:nvPr/>
        </p:nvPicPr>
        <p:blipFill rotWithShape="1">
          <a:blip r:embed="rId2">
            <a:extLst>
              <a:ext uri="{28A0092B-C50C-407E-A947-70E740481C1C}">
                <a14:useLocalDpi xmlns:a14="http://schemas.microsoft.com/office/drawing/2010/main" val="0"/>
              </a:ext>
            </a:extLst>
          </a:blip>
          <a:srcRect l="60305" t="46737" r="25928" b="29964"/>
          <a:stretch/>
        </p:blipFill>
        <p:spPr>
          <a:xfrm>
            <a:off x="680590" y="271024"/>
            <a:ext cx="4674540" cy="2907447"/>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6FE79270-AE40-F146-9954-0F18512AAFC7}"/>
              </a:ext>
            </a:extLst>
          </p:cNvPr>
          <p:cNvPicPr>
            <a:picLocks noChangeAspect="1"/>
          </p:cNvPicPr>
          <p:nvPr/>
        </p:nvPicPr>
        <p:blipFill rotWithShape="1">
          <a:blip r:embed="rId2">
            <a:extLst>
              <a:ext uri="{28A0092B-C50C-407E-A947-70E740481C1C}">
                <a14:useLocalDpi xmlns:a14="http://schemas.microsoft.com/office/drawing/2010/main" val="0"/>
              </a:ext>
            </a:extLst>
          </a:blip>
          <a:srcRect l="75577" t="43483" r="186" b="30253"/>
          <a:stretch/>
        </p:blipFill>
        <p:spPr>
          <a:xfrm>
            <a:off x="-14560" y="3884338"/>
            <a:ext cx="6079400" cy="25640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4C403DDA-4D81-E947-93E3-5E12168075CB}"/>
              </a:ext>
            </a:extLst>
          </p:cNvPr>
          <p:cNvPicPr>
            <a:picLocks noChangeAspect="1"/>
          </p:cNvPicPr>
          <p:nvPr/>
        </p:nvPicPr>
        <p:blipFill rotWithShape="1">
          <a:blip r:embed="rId2">
            <a:extLst>
              <a:ext uri="{28A0092B-C50C-407E-A947-70E740481C1C}">
                <a14:useLocalDpi xmlns:a14="http://schemas.microsoft.com/office/drawing/2010/main" val="0"/>
              </a:ext>
            </a:extLst>
          </a:blip>
          <a:srcRect l="40398" t="42534" r="41269"/>
          <a:stretch/>
        </p:blipFill>
        <p:spPr>
          <a:xfrm>
            <a:off x="6342651" y="410511"/>
            <a:ext cx="5357529" cy="6171645"/>
          </a:xfrm>
          <a:prstGeom prst="rect">
            <a:avLst/>
          </a:prstGeom>
        </p:spPr>
      </p:pic>
      <p:sp>
        <p:nvSpPr>
          <p:cNvPr id="7" name="TextBox 6">
            <a:extLst>
              <a:ext uri="{FF2B5EF4-FFF2-40B4-BE49-F238E27FC236}">
                <a16:creationId xmlns:a16="http://schemas.microsoft.com/office/drawing/2014/main" id="{9893B922-2D39-BF48-B250-B804F0DFE39C}"/>
              </a:ext>
            </a:extLst>
          </p:cNvPr>
          <p:cNvSpPr txBox="1"/>
          <p:nvPr/>
        </p:nvSpPr>
        <p:spPr>
          <a:xfrm>
            <a:off x="8177081" y="6533170"/>
            <a:ext cx="1688667" cy="369332"/>
          </a:xfrm>
          <a:prstGeom prst="rect">
            <a:avLst/>
          </a:prstGeom>
          <a:noFill/>
        </p:spPr>
        <p:txBody>
          <a:bodyPr wrap="none" rtlCol="0">
            <a:spAutoFit/>
          </a:bodyPr>
          <a:lstStyle/>
          <a:p>
            <a:r>
              <a:rPr lang="en-US" dirty="0"/>
              <a:t>Price et al. 2019</a:t>
            </a:r>
          </a:p>
        </p:txBody>
      </p:sp>
      <p:sp>
        <p:nvSpPr>
          <p:cNvPr id="8" name="TextBox 7">
            <a:extLst>
              <a:ext uri="{FF2B5EF4-FFF2-40B4-BE49-F238E27FC236}">
                <a16:creationId xmlns:a16="http://schemas.microsoft.com/office/drawing/2014/main" id="{F99CB0FF-B641-E948-9687-4346851E45E1}"/>
              </a:ext>
            </a:extLst>
          </p:cNvPr>
          <p:cNvSpPr txBox="1"/>
          <p:nvPr/>
        </p:nvSpPr>
        <p:spPr>
          <a:xfrm>
            <a:off x="8067412" y="-51154"/>
            <a:ext cx="1847942" cy="461665"/>
          </a:xfrm>
          <a:prstGeom prst="rect">
            <a:avLst/>
          </a:prstGeom>
          <a:noFill/>
        </p:spPr>
        <p:txBody>
          <a:bodyPr wrap="none" rtlCol="0">
            <a:spAutoFit/>
          </a:bodyPr>
          <a:lstStyle/>
          <a:p>
            <a:r>
              <a:rPr lang="en-US" sz="2400" b="1" dirty="0"/>
              <a:t>Mouse mPFC</a:t>
            </a:r>
          </a:p>
        </p:txBody>
      </p:sp>
      <p:sp>
        <p:nvSpPr>
          <p:cNvPr id="19" name="TextBox 18">
            <a:extLst>
              <a:ext uri="{FF2B5EF4-FFF2-40B4-BE49-F238E27FC236}">
                <a16:creationId xmlns:a16="http://schemas.microsoft.com/office/drawing/2014/main" id="{ECBC6744-9E6E-AA4D-A077-56A7045B9BFE}"/>
              </a:ext>
            </a:extLst>
          </p:cNvPr>
          <p:cNvSpPr txBox="1"/>
          <p:nvPr/>
        </p:nvSpPr>
        <p:spPr>
          <a:xfrm>
            <a:off x="11554093" y="1724747"/>
            <a:ext cx="694036" cy="461665"/>
          </a:xfrm>
          <a:prstGeom prst="rect">
            <a:avLst/>
          </a:prstGeom>
          <a:noFill/>
        </p:spPr>
        <p:txBody>
          <a:bodyPr wrap="none" rtlCol="0">
            <a:spAutoFit/>
          </a:bodyPr>
          <a:lstStyle/>
          <a:p>
            <a:r>
              <a:rPr lang="en-US" sz="2400" b="1" dirty="0"/>
              <a:t>ACC</a:t>
            </a:r>
          </a:p>
        </p:txBody>
      </p:sp>
      <p:sp>
        <p:nvSpPr>
          <p:cNvPr id="20" name="TextBox 19">
            <a:extLst>
              <a:ext uri="{FF2B5EF4-FFF2-40B4-BE49-F238E27FC236}">
                <a16:creationId xmlns:a16="http://schemas.microsoft.com/office/drawing/2014/main" id="{46B82EBC-81D9-2A4C-AC5E-AC6852A7AD12}"/>
              </a:ext>
            </a:extLst>
          </p:cNvPr>
          <p:cNvSpPr txBox="1"/>
          <p:nvPr/>
        </p:nvSpPr>
        <p:spPr>
          <a:xfrm>
            <a:off x="11614773" y="3570735"/>
            <a:ext cx="587020" cy="461665"/>
          </a:xfrm>
          <a:prstGeom prst="rect">
            <a:avLst/>
          </a:prstGeom>
          <a:noFill/>
        </p:spPr>
        <p:txBody>
          <a:bodyPr wrap="none" rtlCol="0">
            <a:spAutoFit/>
          </a:bodyPr>
          <a:lstStyle/>
          <a:p>
            <a:r>
              <a:rPr lang="en-US" sz="2400" b="1" dirty="0"/>
              <a:t>PrL</a:t>
            </a:r>
          </a:p>
        </p:txBody>
      </p:sp>
      <p:sp>
        <p:nvSpPr>
          <p:cNvPr id="21" name="TextBox 20">
            <a:extLst>
              <a:ext uri="{FF2B5EF4-FFF2-40B4-BE49-F238E27FC236}">
                <a16:creationId xmlns:a16="http://schemas.microsoft.com/office/drawing/2014/main" id="{7CEC6DA4-96F2-7D48-8BB3-379AFCE7686F}"/>
              </a:ext>
            </a:extLst>
          </p:cNvPr>
          <p:cNvSpPr txBox="1"/>
          <p:nvPr/>
        </p:nvSpPr>
        <p:spPr>
          <a:xfrm>
            <a:off x="11684610" y="5382347"/>
            <a:ext cx="396262" cy="461665"/>
          </a:xfrm>
          <a:prstGeom prst="rect">
            <a:avLst/>
          </a:prstGeom>
          <a:noFill/>
        </p:spPr>
        <p:txBody>
          <a:bodyPr wrap="none" rtlCol="0">
            <a:spAutoFit/>
          </a:bodyPr>
          <a:lstStyle/>
          <a:p>
            <a:r>
              <a:rPr lang="en-US" sz="2400" b="1" dirty="0"/>
              <a:t>IL</a:t>
            </a:r>
          </a:p>
        </p:txBody>
      </p:sp>
    </p:spTree>
    <p:extLst>
      <p:ext uri="{BB962C8B-B14F-4D97-AF65-F5344CB8AC3E}">
        <p14:creationId xmlns:p14="http://schemas.microsoft.com/office/powerpoint/2010/main" val="420817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0AC8348-FEBF-A44D-9F12-D26DB087575D}"/>
              </a:ext>
            </a:extLst>
          </p:cNvPr>
          <p:cNvSpPr>
            <a:spLocks noGrp="1"/>
          </p:cNvSpPr>
          <p:nvPr>
            <p:ph idx="1"/>
          </p:nvPr>
        </p:nvSpPr>
        <p:spPr>
          <a:xfrm>
            <a:off x="-5920" y="1306248"/>
            <a:ext cx="4654295" cy="4747418"/>
          </a:xfrm>
        </p:spPr>
        <p:txBody>
          <a:bodyPr>
            <a:normAutofit fontScale="92500" lnSpcReduction="20000"/>
          </a:bodyPr>
          <a:lstStyle/>
          <a:p>
            <a:r>
              <a:rPr lang="en-US" sz="2400" dirty="0"/>
              <a:t>5-HT</a:t>
            </a:r>
            <a:r>
              <a:rPr lang="en-US" sz="2400" baseline="-25000" dirty="0"/>
              <a:t>2A</a:t>
            </a:r>
            <a:r>
              <a:rPr lang="en-US" sz="2400" dirty="0"/>
              <a:t> localized on excitatory pyramidal neurons in the anterior and posterior BLA</a:t>
            </a:r>
          </a:p>
          <a:p>
            <a:r>
              <a:rPr lang="en-US" sz="2400" dirty="0"/>
              <a:t>Also on inhibitory interneurons </a:t>
            </a:r>
          </a:p>
          <a:p>
            <a:pPr lvl="1"/>
            <a:r>
              <a:rPr lang="en-US" dirty="0"/>
              <a:t>Mostly Parvalbumin  </a:t>
            </a:r>
            <a:r>
              <a:rPr lang="en-US" b="1" dirty="0"/>
              <a:t>(A &amp; B)</a:t>
            </a:r>
            <a:endParaRPr lang="en-US" dirty="0"/>
          </a:p>
          <a:p>
            <a:pPr lvl="1"/>
            <a:r>
              <a:rPr lang="en-US" dirty="0"/>
              <a:t>Also some Somatostatin </a:t>
            </a:r>
          </a:p>
          <a:p>
            <a:pPr lvl="1"/>
            <a:r>
              <a:rPr lang="en-US" dirty="0"/>
              <a:t>Not Cholecystokinin </a:t>
            </a:r>
          </a:p>
          <a:p>
            <a:pPr lvl="1"/>
            <a:endParaRPr lang="en-US" dirty="0"/>
          </a:p>
          <a:p>
            <a:pPr marL="0" indent="0">
              <a:buNone/>
            </a:pPr>
            <a:r>
              <a:rPr lang="en-US" sz="2400" b="1" dirty="0"/>
              <a:t>C1-3) </a:t>
            </a:r>
          </a:p>
          <a:p>
            <a:r>
              <a:rPr lang="en-US" sz="2400" dirty="0"/>
              <a:t>5-HT</a:t>
            </a:r>
            <a:r>
              <a:rPr lang="en-US" sz="2400" baseline="-25000" dirty="0"/>
              <a:t>2A</a:t>
            </a:r>
            <a:r>
              <a:rPr lang="en-US" sz="2400" dirty="0"/>
              <a:t> expressing non-excitatory neurons co-labeled with a retrograde green fluorogold injection into the Mediodorsal Thalamus</a:t>
            </a:r>
          </a:p>
          <a:p>
            <a:pPr lvl="1"/>
            <a:r>
              <a:rPr lang="en-US" sz="2000" dirty="0"/>
              <a:t>Anterior + posterior BLA</a:t>
            </a:r>
          </a:p>
          <a:p>
            <a:pPr lvl="1"/>
            <a:r>
              <a:rPr lang="en-US" sz="2000" dirty="0"/>
              <a:t>Not PV, CCK, or SOM</a:t>
            </a:r>
          </a:p>
          <a:p>
            <a:pPr lvl="2"/>
            <a:r>
              <a:rPr lang="en-US" sz="1600" dirty="0"/>
              <a:t>NPY??</a:t>
            </a:r>
          </a:p>
        </p:txBody>
      </p:sp>
      <p:pic>
        <p:nvPicPr>
          <p:cNvPr id="29698" name="Picture 2">
            <a:extLst>
              <a:ext uri="{FF2B5EF4-FFF2-40B4-BE49-F238E27FC236}">
                <a16:creationId xmlns:a16="http://schemas.microsoft.com/office/drawing/2014/main" id="{83EFC91F-9279-E74D-981B-995CD674C4F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08475" y="321733"/>
            <a:ext cx="6866887" cy="621453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488374BA-633F-FD42-A180-9F299F548A5C}"/>
              </a:ext>
            </a:extLst>
          </p:cNvPr>
          <p:cNvSpPr>
            <a:spLocks noGrp="1"/>
          </p:cNvSpPr>
          <p:nvPr>
            <p:ph type="title"/>
          </p:nvPr>
        </p:nvSpPr>
        <p:spPr>
          <a:xfrm>
            <a:off x="220758" y="-19315"/>
            <a:ext cx="4209394" cy="1325563"/>
          </a:xfrm>
        </p:spPr>
        <p:txBody>
          <a:bodyPr/>
          <a:lstStyle/>
          <a:p>
            <a:pPr algn="ctr"/>
            <a:r>
              <a:rPr lang="en-US" dirty="0"/>
              <a:t>In the Basolateral Amygdala (rat)</a:t>
            </a:r>
          </a:p>
        </p:txBody>
      </p:sp>
      <p:sp>
        <p:nvSpPr>
          <p:cNvPr id="9" name="TextBox 8">
            <a:extLst>
              <a:ext uri="{FF2B5EF4-FFF2-40B4-BE49-F238E27FC236}">
                <a16:creationId xmlns:a16="http://schemas.microsoft.com/office/drawing/2014/main" id="{D8A9F481-666B-9F4D-9687-EBE7FF3D341A}"/>
              </a:ext>
            </a:extLst>
          </p:cNvPr>
          <p:cNvSpPr txBox="1"/>
          <p:nvPr/>
        </p:nvSpPr>
        <p:spPr>
          <a:xfrm>
            <a:off x="395512" y="6408709"/>
            <a:ext cx="5700488" cy="646331"/>
          </a:xfrm>
          <a:prstGeom prst="rect">
            <a:avLst/>
          </a:prstGeom>
          <a:noFill/>
        </p:spPr>
        <p:txBody>
          <a:bodyPr wrap="square" rtlCol="0">
            <a:spAutoFit/>
          </a:bodyPr>
          <a:lstStyle/>
          <a:p>
            <a:r>
              <a:rPr lang="en-US" dirty="0">
                <a:hlinkClick r:id="rId3">
                  <a:extLst>
                    <a:ext uri="{A12FA001-AC4F-418D-AE19-62706E023703}">
                      <ahyp:hlinkClr xmlns:ahyp="http://schemas.microsoft.com/office/drawing/2018/hyperlinkcolor" val="tx"/>
                    </a:ext>
                  </a:extLst>
                </a:hlinkClick>
              </a:rPr>
              <a:t>McDonald</a:t>
            </a:r>
            <a:r>
              <a:rPr lang="en-US" baseline="30000" dirty="0"/>
              <a:t>*</a:t>
            </a:r>
            <a:r>
              <a:rPr lang="en-US" dirty="0"/>
              <a:t> and </a:t>
            </a:r>
            <a:r>
              <a:rPr lang="en-US" dirty="0">
                <a:hlinkClick r:id="rId4">
                  <a:extLst>
                    <a:ext uri="{A12FA001-AC4F-418D-AE19-62706E023703}">
                      <ahyp:hlinkClr xmlns:ahyp="http://schemas.microsoft.com/office/drawing/2018/hyperlinkcolor" val="tx"/>
                    </a:ext>
                  </a:extLst>
                </a:hlinkClick>
              </a:rPr>
              <a:t>Mascagni</a:t>
            </a:r>
            <a:r>
              <a:rPr lang="en-US" dirty="0"/>
              <a:t> 2007</a:t>
            </a:r>
          </a:p>
          <a:p>
            <a:endParaRPr lang="en-US" dirty="0"/>
          </a:p>
        </p:txBody>
      </p:sp>
    </p:spTree>
    <p:extLst>
      <p:ext uri="{BB962C8B-B14F-4D97-AF65-F5344CB8AC3E}">
        <p14:creationId xmlns:p14="http://schemas.microsoft.com/office/powerpoint/2010/main" val="1292295812"/>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D29932-EAFD-CD4B-99DD-12D0F252CFFB}"/>
              </a:ext>
            </a:extLst>
          </p:cNvPr>
          <p:cNvSpPr>
            <a:spLocks noGrp="1"/>
          </p:cNvSpPr>
          <p:nvPr>
            <p:ph type="title"/>
          </p:nvPr>
        </p:nvSpPr>
        <p:spPr>
          <a:xfrm>
            <a:off x="5297762" y="1053711"/>
            <a:ext cx="5638994" cy="1424446"/>
          </a:xfrm>
        </p:spPr>
        <p:txBody>
          <a:bodyPr>
            <a:normAutofit/>
          </a:bodyPr>
          <a:lstStyle/>
          <a:p>
            <a:r>
              <a:rPr lang="en-US">
                <a:solidFill>
                  <a:srgbClr val="FFFFFF"/>
                </a:solidFill>
              </a:rPr>
              <a:t>Claustrum</a:t>
            </a:r>
          </a:p>
        </p:txBody>
      </p:sp>
      <p:pic>
        <p:nvPicPr>
          <p:cNvPr id="20482" name="Picture 2" descr="Gray 718-emphasizing-claustrum.png">
            <a:extLst>
              <a:ext uri="{FF2B5EF4-FFF2-40B4-BE49-F238E27FC236}">
                <a16:creationId xmlns:a16="http://schemas.microsoft.com/office/drawing/2014/main" id="{7FF21B4A-42CB-864B-A201-D3549CFD95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64" r="-2" b="-2"/>
          <a:stretch/>
        </p:blipFill>
        <p:spPr bwMode="auto">
          <a:xfrm>
            <a:off x="970861" y="478232"/>
            <a:ext cx="2684780" cy="2789902"/>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6" name="Picture 2" descr="An external file that holds a picture, illustration, etc.&#10;Object name is gr4.jpg">
            <a:extLst>
              <a:ext uri="{FF2B5EF4-FFF2-40B4-BE49-F238E27FC236}">
                <a16:creationId xmlns:a16="http://schemas.microsoft.com/office/drawing/2014/main" id="{8A796B3A-3286-2645-AC46-D6F6B696CE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080" t="76572"/>
          <a:stretch/>
        </p:blipFill>
        <p:spPr bwMode="auto">
          <a:xfrm>
            <a:off x="722623" y="3589867"/>
            <a:ext cx="3181256" cy="278892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62A6FEC-9059-3246-AE83-F02488CEDE9C}"/>
              </a:ext>
            </a:extLst>
          </p:cNvPr>
          <p:cNvSpPr>
            <a:spLocks noGrp="1"/>
          </p:cNvSpPr>
          <p:nvPr>
            <p:ph idx="1"/>
          </p:nvPr>
        </p:nvSpPr>
        <p:spPr>
          <a:xfrm>
            <a:off x="5297762" y="2799889"/>
            <a:ext cx="5747187" cy="2987543"/>
          </a:xfrm>
        </p:spPr>
        <p:txBody>
          <a:bodyPr anchor="t">
            <a:normAutofit/>
          </a:bodyPr>
          <a:lstStyle/>
          <a:p>
            <a:r>
              <a:rPr lang="en-US" sz="2400" dirty="0">
                <a:solidFill>
                  <a:srgbClr val="FFFFFF"/>
                </a:solidFill>
              </a:rPr>
              <a:t>Bilateral grey matter structure</a:t>
            </a:r>
          </a:p>
          <a:p>
            <a:r>
              <a:rPr lang="en-US" sz="2400" dirty="0">
                <a:solidFill>
                  <a:srgbClr val="FFFFFF"/>
                </a:solidFill>
              </a:rPr>
              <a:t>Consciousness / attention </a:t>
            </a:r>
          </a:p>
          <a:p>
            <a:r>
              <a:rPr lang="en-US" sz="2400" dirty="0">
                <a:solidFill>
                  <a:srgbClr val="FFFFFF"/>
                </a:solidFill>
              </a:rPr>
              <a:t>Integration of sensory modalities?</a:t>
            </a:r>
          </a:p>
          <a:p>
            <a:r>
              <a:rPr lang="en-US" sz="2400" dirty="0">
                <a:solidFill>
                  <a:srgbClr val="FFFFFF"/>
                </a:solidFill>
              </a:rPr>
              <a:t>High expression of </a:t>
            </a:r>
          </a:p>
          <a:p>
            <a:pPr lvl="1"/>
            <a:r>
              <a:rPr lang="en-US" dirty="0">
                <a:solidFill>
                  <a:srgbClr val="FFFFFF"/>
                </a:solidFill>
              </a:rPr>
              <a:t>5-HT</a:t>
            </a:r>
            <a:r>
              <a:rPr lang="en-US" baseline="-25000" dirty="0">
                <a:solidFill>
                  <a:srgbClr val="FFFFFF"/>
                </a:solidFill>
              </a:rPr>
              <a:t>2A </a:t>
            </a:r>
            <a:r>
              <a:rPr lang="en-US" dirty="0">
                <a:solidFill>
                  <a:srgbClr val="FFFFFF"/>
                </a:solidFill>
              </a:rPr>
              <a:t>+ 𝜅-opioid receptors</a:t>
            </a:r>
          </a:p>
        </p:txBody>
      </p:sp>
    </p:spTree>
    <p:extLst>
      <p:ext uri="{BB962C8B-B14F-4D97-AF65-F5344CB8AC3E}">
        <p14:creationId xmlns:p14="http://schemas.microsoft.com/office/powerpoint/2010/main" val="198347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151717-DE9A-2E48-A13E-8F5B5F6B97C5}"/>
              </a:ext>
            </a:extLst>
          </p:cNvPr>
          <p:cNvSpPr>
            <a:spLocks noGrp="1"/>
          </p:cNvSpPr>
          <p:nvPr>
            <p:ph type="title"/>
          </p:nvPr>
        </p:nvSpPr>
        <p:spPr>
          <a:xfrm>
            <a:off x="1338098" y="0"/>
            <a:ext cx="9515803" cy="1325563"/>
          </a:xfrm>
        </p:spPr>
        <p:txBody>
          <a:bodyPr>
            <a:normAutofit/>
          </a:bodyPr>
          <a:lstStyle/>
          <a:p>
            <a:r>
              <a:rPr lang="en-US" u="sng" dirty="0">
                <a:latin typeface="Urdu Typesetting" panose="03020402040406030203" pitchFamily="66" charset="-78"/>
                <a:cs typeface="Urdu Typesetting" panose="03020402040406030203" pitchFamily="66" charset="-78"/>
              </a:rPr>
              <a:t>Altered States of Consciousness (ASC)</a:t>
            </a:r>
          </a:p>
        </p:txBody>
      </p:sp>
      <p:sp>
        <p:nvSpPr>
          <p:cNvPr id="3" name="Content Placeholder 2">
            <a:extLst>
              <a:ext uri="{FF2B5EF4-FFF2-40B4-BE49-F238E27FC236}">
                <a16:creationId xmlns:a16="http://schemas.microsoft.com/office/drawing/2014/main" id="{3FBF49C1-C7C8-6844-8BF4-0D8DD376BE47}"/>
              </a:ext>
            </a:extLst>
          </p:cNvPr>
          <p:cNvSpPr>
            <a:spLocks noGrp="1"/>
          </p:cNvSpPr>
          <p:nvPr>
            <p:ph idx="1"/>
          </p:nvPr>
        </p:nvSpPr>
        <p:spPr>
          <a:xfrm>
            <a:off x="-139569" y="1213944"/>
            <a:ext cx="12010005" cy="5324016"/>
          </a:xfrm>
        </p:spPr>
        <p:txBody>
          <a:bodyPr>
            <a:normAutofit/>
          </a:bodyPr>
          <a:lstStyle/>
          <a:p>
            <a:pPr lvl="1">
              <a:tabLst>
                <a:tab pos="1884363" algn="l"/>
              </a:tabLst>
            </a:pPr>
            <a:r>
              <a:rPr lang="en-US" sz="2800" dirty="0"/>
              <a:t>“</a:t>
            </a:r>
            <a:r>
              <a:rPr lang="en-US" sz="2800" b="1" dirty="0"/>
              <a:t>Mental state induced by any psychological, physiological, or pharmacological manipulations that significantly deviates from normal waking consciousness</a:t>
            </a:r>
            <a:r>
              <a:rPr lang="en-US" sz="2800" dirty="0"/>
              <a:t>” (Ludwig 1966)</a:t>
            </a:r>
          </a:p>
          <a:p>
            <a:pPr lvl="1"/>
            <a:r>
              <a:rPr lang="en-US" sz="2800" dirty="0"/>
              <a:t>Dittrich (1985) determined 3 primary etiology-independent dimensions measured by Altered States of Consciousness Questionnaire (ASCQ)</a:t>
            </a:r>
          </a:p>
          <a:p>
            <a:pPr marL="457200" lvl="1" indent="0">
              <a:buNone/>
            </a:pPr>
            <a:endParaRPr lang="en-US" sz="2800" dirty="0"/>
          </a:p>
          <a:p>
            <a:pPr marL="914400" lvl="2" indent="0">
              <a:buNone/>
            </a:pPr>
            <a:r>
              <a:rPr lang="en-US" sz="2400" dirty="0"/>
              <a:t>1. Oceanic Boundlessness </a:t>
            </a:r>
            <a:r>
              <a:rPr lang="en-US" sz="2400" dirty="0">
                <a:sym typeface="Wingdings" pitchFamily="2" charset="2"/>
              </a:rPr>
              <a:t> </a:t>
            </a:r>
            <a:r>
              <a:rPr lang="en-US" sz="2400" dirty="0"/>
              <a:t>Reflects highly pleasurable state of self-dissolution</a:t>
            </a:r>
          </a:p>
          <a:p>
            <a:pPr marL="914400" lvl="2" indent="0">
              <a:buNone/>
            </a:pPr>
            <a:endParaRPr lang="en-US" sz="2400" dirty="0"/>
          </a:p>
          <a:p>
            <a:pPr marL="914400" lvl="2" indent="0">
              <a:buNone/>
            </a:pPr>
            <a:r>
              <a:rPr lang="en-US" sz="2400" dirty="0"/>
              <a:t>2. Anxious ego-dissolutions </a:t>
            </a:r>
            <a:r>
              <a:rPr lang="en-US" sz="2400" dirty="0">
                <a:sym typeface="Wingdings" pitchFamily="2" charset="2"/>
              </a:rPr>
              <a:t> </a:t>
            </a:r>
            <a:r>
              <a:rPr lang="en-US" sz="2400" dirty="0"/>
              <a:t>State of anxious ego-dissolution</a:t>
            </a:r>
          </a:p>
          <a:p>
            <a:pPr marL="914400" lvl="2" indent="0">
              <a:buNone/>
            </a:pPr>
            <a:endParaRPr lang="en-US" sz="2400" dirty="0"/>
          </a:p>
          <a:p>
            <a:pPr marL="914400" lvl="2" indent="0">
              <a:buNone/>
            </a:pPr>
            <a:r>
              <a:rPr lang="en-US" sz="2400" dirty="0"/>
              <a:t>3. Visionary restructuralization </a:t>
            </a:r>
            <a:r>
              <a:rPr lang="en-US" sz="2400" dirty="0">
                <a:sym typeface="Wingdings" pitchFamily="2" charset="2"/>
              </a:rPr>
              <a:t> </a:t>
            </a:r>
            <a:r>
              <a:rPr lang="en-US" sz="2400" dirty="0"/>
              <a:t>Intensity of sensory / perceptual alterations</a:t>
            </a:r>
          </a:p>
        </p:txBody>
      </p:sp>
    </p:spTree>
    <p:extLst>
      <p:ext uri="{BB962C8B-B14F-4D97-AF65-F5344CB8AC3E}">
        <p14:creationId xmlns:p14="http://schemas.microsoft.com/office/powerpoint/2010/main" val="16715095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B89A12-C7FD-A14C-A7DA-D538314BCE04}"/>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Thalamic Reticular Nucleus </a:t>
            </a:r>
          </a:p>
        </p:txBody>
      </p:sp>
      <p:cxnSp>
        <p:nvCxnSpPr>
          <p:cNvPr id="75" name="Straight Connector 7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1746" name="Picture 2" descr="Image result for thalamic reticular nucleus">
            <a:extLst>
              <a:ext uri="{FF2B5EF4-FFF2-40B4-BE49-F238E27FC236}">
                <a16:creationId xmlns:a16="http://schemas.microsoft.com/office/drawing/2014/main" id="{16CFF9CB-05D2-734A-956E-8623082777C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57541" y="2426818"/>
            <a:ext cx="4830981" cy="39976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737CE0E-E81F-5742-8C54-67776402AF5A}"/>
              </a:ext>
            </a:extLst>
          </p:cNvPr>
          <p:cNvSpPr txBox="1"/>
          <p:nvPr/>
        </p:nvSpPr>
        <p:spPr>
          <a:xfrm>
            <a:off x="2530498" y="1680592"/>
            <a:ext cx="6881516" cy="366843"/>
          </a:xfrm>
          <a:prstGeom prst="rect">
            <a:avLst/>
          </a:prstGeom>
          <a:noFill/>
        </p:spPr>
        <p:txBody>
          <a:bodyPr wrap="square" rtlCol="0">
            <a:spAutoFit/>
          </a:bodyPr>
          <a:lstStyle/>
          <a:p>
            <a:pPr>
              <a:spcAft>
                <a:spcPts val="600"/>
              </a:spcAft>
            </a:pPr>
            <a:r>
              <a:rPr lang="en-US" dirty="0">
                <a:solidFill>
                  <a:schemeClr val="bg1"/>
                </a:solidFill>
              </a:rPr>
              <a:t>Sheath of GABAergic interneurons that surrounds the thalamus laterally</a:t>
            </a:r>
          </a:p>
        </p:txBody>
      </p:sp>
      <p:grpSp>
        <p:nvGrpSpPr>
          <p:cNvPr id="7" name="Group 6">
            <a:extLst>
              <a:ext uri="{FF2B5EF4-FFF2-40B4-BE49-F238E27FC236}">
                <a16:creationId xmlns:a16="http://schemas.microsoft.com/office/drawing/2014/main" id="{CF6C5DD3-11B2-634E-B6F3-ACE396E9A622}"/>
              </a:ext>
            </a:extLst>
          </p:cNvPr>
          <p:cNvGrpSpPr/>
          <p:nvPr/>
        </p:nvGrpSpPr>
        <p:grpSpPr>
          <a:xfrm>
            <a:off x="1035406" y="2426818"/>
            <a:ext cx="4048239" cy="4440564"/>
            <a:chOff x="1035406" y="2426818"/>
            <a:chExt cx="4048239" cy="4440564"/>
          </a:xfrm>
        </p:grpSpPr>
        <p:pic>
          <p:nvPicPr>
            <p:cNvPr id="31748" name="Picture 4" descr="Image result for thalamic reticular nucleus cortex">
              <a:extLst>
                <a:ext uri="{FF2B5EF4-FFF2-40B4-BE49-F238E27FC236}">
                  <a16:creationId xmlns:a16="http://schemas.microsoft.com/office/drawing/2014/main" id="{BB6B33AD-CC28-C54C-A1EF-09856881566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35406" y="2426818"/>
              <a:ext cx="4048239" cy="39976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B18B861-B2A1-1447-B3CD-31A5DF1EBFBD}"/>
                </a:ext>
              </a:extLst>
            </p:cNvPr>
            <p:cNvSpPr txBox="1"/>
            <p:nvPr/>
          </p:nvSpPr>
          <p:spPr>
            <a:xfrm>
              <a:off x="1765738" y="6498050"/>
              <a:ext cx="2435667" cy="369332"/>
            </a:xfrm>
            <a:prstGeom prst="rect">
              <a:avLst/>
            </a:prstGeom>
            <a:noFill/>
          </p:spPr>
          <p:txBody>
            <a:bodyPr wrap="none" rtlCol="0">
              <a:spAutoFit/>
            </a:bodyPr>
            <a:lstStyle/>
            <a:p>
              <a:r>
                <a:rPr lang="en-US" dirty="0" err="1"/>
                <a:t>Ferrarelli</a:t>
              </a:r>
              <a:r>
                <a:rPr lang="en-US" dirty="0"/>
                <a:t> &amp; </a:t>
              </a:r>
              <a:r>
                <a:rPr lang="en-US" dirty="0" err="1"/>
                <a:t>Tononi</a:t>
              </a:r>
              <a:r>
                <a:rPr lang="en-US" dirty="0"/>
                <a:t> 2010</a:t>
              </a:r>
            </a:p>
          </p:txBody>
        </p:sp>
      </p:grpSp>
      <p:grpSp>
        <p:nvGrpSpPr>
          <p:cNvPr id="9" name="Group 8">
            <a:extLst>
              <a:ext uri="{FF2B5EF4-FFF2-40B4-BE49-F238E27FC236}">
                <a16:creationId xmlns:a16="http://schemas.microsoft.com/office/drawing/2014/main" id="{4CCFB4DD-F071-024C-9545-55E774F5EB7B}"/>
              </a:ext>
            </a:extLst>
          </p:cNvPr>
          <p:cNvGrpSpPr/>
          <p:nvPr/>
        </p:nvGrpSpPr>
        <p:grpSpPr>
          <a:xfrm>
            <a:off x="6897339" y="2426818"/>
            <a:ext cx="4099146" cy="4282196"/>
            <a:chOff x="6897339" y="2426818"/>
            <a:chExt cx="4099146" cy="4282196"/>
          </a:xfrm>
        </p:grpSpPr>
        <p:pic>
          <p:nvPicPr>
            <p:cNvPr id="31753" name="Picture 9" descr="Image result for thalamic reticular nucleus cortex">
              <a:extLst>
                <a:ext uri="{FF2B5EF4-FFF2-40B4-BE49-F238E27FC236}">
                  <a16:creationId xmlns:a16="http://schemas.microsoft.com/office/drawing/2014/main" id="{91B7AC89-BD91-6E44-B713-FAB321D99D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650" r="46205" b="38349"/>
            <a:stretch/>
          </p:blipFill>
          <p:spPr bwMode="auto">
            <a:xfrm>
              <a:off x="6897339" y="2426818"/>
              <a:ext cx="4099146" cy="3657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048C8D6-2687-704C-8482-EF5C37A5117E}"/>
                </a:ext>
              </a:extLst>
            </p:cNvPr>
            <p:cNvSpPr txBox="1"/>
            <p:nvPr/>
          </p:nvSpPr>
          <p:spPr>
            <a:xfrm>
              <a:off x="7839846" y="6339682"/>
              <a:ext cx="2214132" cy="369332"/>
            </a:xfrm>
            <a:prstGeom prst="rect">
              <a:avLst/>
            </a:prstGeom>
            <a:noFill/>
          </p:spPr>
          <p:txBody>
            <a:bodyPr wrap="none" rtlCol="0">
              <a:spAutoFit/>
            </a:bodyPr>
            <a:lstStyle/>
            <a:p>
              <a:r>
                <a:rPr lang="en-US" dirty="0"/>
                <a:t>Aizenberg et al., 2019</a:t>
              </a:r>
            </a:p>
          </p:txBody>
        </p:sp>
      </p:grpSp>
    </p:spTree>
    <p:extLst>
      <p:ext uri="{BB962C8B-B14F-4D97-AF65-F5344CB8AC3E}">
        <p14:creationId xmlns:p14="http://schemas.microsoft.com/office/powerpoint/2010/main" val="73570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1746"/>
                                        </p:tgtEl>
                                      </p:cBhvr>
                                    </p:animEffect>
                                    <p:set>
                                      <p:cBhvr>
                                        <p:cTn id="7" dur="1" fill="hold">
                                          <p:stCondLst>
                                            <p:cond delay="499"/>
                                          </p:stCondLst>
                                        </p:cTn>
                                        <p:tgtEl>
                                          <p:spTgt spid="3174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5F725-C192-044C-BDF3-EC3A029A9B95}"/>
              </a:ext>
            </a:extLst>
          </p:cNvPr>
          <p:cNvSpPr>
            <a:spLocks noGrp="1"/>
          </p:cNvSpPr>
          <p:nvPr>
            <p:ph type="title"/>
          </p:nvPr>
        </p:nvSpPr>
        <p:spPr>
          <a:xfrm>
            <a:off x="-2318375" y="-260811"/>
            <a:ext cx="10515600" cy="1325563"/>
          </a:xfrm>
        </p:spPr>
        <p:txBody>
          <a:bodyPr>
            <a:normAutofit/>
          </a:bodyPr>
          <a:lstStyle/>
          <a:p>
            <a:pPr algn="ctr"/>
            <a:r>
              <a:rPr lang="en-US" sz="3600" b="1" dirty="0">
                <a:latin typeface="Urdu Typesetting" panose="03020402040406030203" pitchFamily="66" charset="-78"/>
                <a:cs typeface="Urdu Typesetting" panose="03020402040406030203" pitchFamily="66" charset="-78"/>
              </a:rPr>
              <a:t>Clinical Trials w/ Psychedelics</a:t>
            </a:r>
          </a:p>
        </p:txBody>
      </p:sp>
      <p:pic>
        <p:nvPicPr>
          <p:cNvPr id="4" name="Picture 2" descr="Image result for psychedelic therapy&quot;">
            <a:extLst>
              <a:ext uri="{FF2B5EF4-FFF2-40B4-BE49-F238E27FC236}">
                <a16:creationId xmlns:a16="http://schemas.microsoft.com/office/drawing/2014/main" id="{DBADCCCF-ABE3-504D-A56E-C78810A768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35" r="25224"/>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ECB19DE-DCD6-8F49-84BD-E68A75C8A1A3}"/>
              </a:ext>
            </a:extLst>
          </p:cNvPr>
          <p:cNvSpPr txBox="1"/>
          <p:nvPr/>
        </p:nvSpPr>
        <p:spPr>
          <a:xfrm>
            <a:off x="0" y="803930"/>
            <a:ext cx="6520070" cy="6986528"/>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Georgia" panose="02040502050405020303" pitchFamily="18" charset="0"/>
              </a:rPr>
              <a:t>Prescreen patients </a:t>
            </a:r>
          </a:p>
          <a:p>
            <a:pPr marL="342900" indent="-342900">
              <a:buFont typeface="Arial" panose="020B0604020202020204" pitchFamily="34" charset="0"/>
              <a:buChar char="•"/>
            </a:pPr>
            <a:r>
              <a:rPr lang="en-US" sz="2800" dirty="0">
                <a:latin typeface="Georgia" panose="02040502050405020303" pitchFamily="18" charset="0"/>
              </a:rPr>
              <a:t>Prepare patients for what to expect</a:t>
            </a:r>
          </a:p>
          <a:p>
            <a:pPr marL="342900" indent="-342900">
              <a:buFont typeface="Arial" panose="020B0604020202020204" pitchFamily="34" charset="0"/>
              <a:buChar char="•"/>
            </a:pPr>
            <a:r>
              <a:rPr lang="en-US" sz="2800" dirty="0">
                <a:latin typeface="Georgia" panose="02040502050405020303" pitchFamily="18" charset="0"/>
              </a:rPr>
              <a:t>Administer drugs in safe &amp; controlled environment </a:t>
            </a:r>
          </a:p>
          <a:p>
            <a:pPr marL="800100" lvl="1" indent="-342900">
              <a:buFont typeface="Arial" panose="020B0604020202020204" pitchFamily="34" charset="0"/>
              <a:buChar char="•"/>
            </a:pPr>
            <a:r>
              <a:rPr lang="en-US" sz="2800" dirty="0">
                <a:latin typeface="Georgia" panose="02040502050405020303" pitchFamily="18" charset="0"/>
              </a:rPr>
              <a:t>Therapists present</a:t>
            </a:r>
          </a:p>
          <a:p>
            <a:pPr marL="1257300" lvl="2" indent="-342900">
              <a:buFont typeface="Arial" panose="020B0604020202020204" pitchFamily="34" charset="0"/>
              <a:buChar char="•"/>
            </a:pPr>
            <a:r>
              <a:rPr lang="en-US" sz="2800" dirty="0">
                <a:latin typeface="Georgia" panose="02040502050405020303" pitchFamily="18" charset="0"/>
              </a:rPr>
              <a:t>Hands-off approach</a:t>
            </a:r>
          </a:p>
          <a:p>
            <a:pPr lvl="2"/>
            <a:r>
              <a:rPr lang="en-US" sz="2800" dirty="0">
                <a:latin typeface="Georgia" panose="02040502050405020303" pitchFamily="18" charset="0"/>
              </a:rPr>
              <a:t>     (unless assistance is required)</a:t>
            </a:r>
          </a:p>
          <a:p>
            <a:pPr marL="1257300" lvl="2" indent="-342900">
              <a:buFont typeface="Arial" panose="020B0604020202020204" pitchFamily="34" charset="0"/>
              <a:buChar char="•"/>
            </a:pPr>
            <a:r>
              <a:rPr lang="en-US" sz="2800" dirty="0">
                <a:latin typeface="Georgia" panose="02040502050405020303" pitchFamily="18" charset="0"/>
              </a:rPr>
              <a:t>Encourage patients to explore inner journey – go where it takes you</a:t>
            </a:r>
          </a:p>
          <a:p>
            <a:pPr marL="1257300" lvl="2" indent="-342900">
              <a:buFont typeface="Arial" panose="020B0604020202020204" pitchFamily="34" charset="0"/>
              <a:buChar char="•"/>
            </a:pPr>
            <a:r>
              <a:rPr lang="en-US" sz="2800" dirty="0">
                <a:latin typeface="Georgia" panose="02040502050405020303" pitchFamily="18" charset="0"/>
              </a:rPr>
              <a:t>Blind fold + music in headphones</a:t>
            </a:r>
          </a:p>
          <a:p>
            <a:pPr marL="342900" indent="-342900">
              <a:buFont typeface="Arial" panose="020B0604020202020204" pitchFamily="34" charset="0"/>
              <a:buChar char="•"/>
            </a:pPr>
            <a:r>
              <a:rPr lang="en-US" sz="2800" dirty="0">
                <a:latin typeface="Georgia" panose="02040502050405020303" pitchFamily="18" charset="0"/>
              </a:rPr>
              <a:t>Provide integration sessions post drug administration &amp; assess patients</a:t>
            </a:r>
          </a:p>
          <a:p>
            <a:pPr marL="1257300" lvl="2" indent="-342900">
              <a:buFont typeface="Arial" panose="020B0604020202020204" pitchFamily="34" charset="0"/>
              <a:buChar char="•"/>
            </a:pPr>
            <a:endParaRPr lang="en-US" sz="2800" dirty="0">
              <a:latin typeface="Georgia" panose="02040502050405020303" pitchFamily="18" charset="0"/>
            </a:endParaRPr>
          </a:p>
          <a:p>
            <a:pPr marL="1257300" lvl="2" indent="-342900">
              <a:buFont typeface="Arial" panose="020B0604020202020204" pitchFamily="34" charset="0"/>
              <a:buChar char="•"/>
            </a:pPr>
            <a:endParaRPr lang="en-US" sz="2800" dirty="0">
              <a:latin typeface="Georgia" panose="02040502050405020303" pitchFamily="18" charset="0"/>
            </a:endParaRPr>
          </a:p>
        </p:txBody>
      </p:sp>
      <p:sp>
        <p:nvSpPr>
          <p:cNvPr id="6" name="TextBox 5">
            <a:extLst>
              <a:ext uri="{FF2B5EF4-FFF2-40B4-BE49-F238E27FC236}">
                <a16:creationId xmlns:a16="http://schemas.microsoft.com/office/drawing/2014/main" id="{ACF2444A-636D-EF44-9FAC-B8B6953449A5}"/>
              </a:ext>
            </a:extLst>
          </p:cNvPr>
          <p:cNvSpPr txBox="1"/>
          <p:nvPr/>
        </p:nvSpPr>
        <p:spPr>
          <a:xfrm>
            <a:off x="0" y="3257004"/>
            <a:ext cx="6860477" cy="3600986"/>
          </a:xfrm>
          <a:prstGeom prst="rect">
            <a:avLst/>
          </a:prstGeom>
          <a:noFill/>
        </p:spPr>
        <p:txBody>
          <a:bodyPr wrap="square" rtlCol="0">
            <a:spAutoFit/>
          </a:bodyPr>
          <a:lstStyle/>
          <a:p>
            <a:r>
              <a:rPr lang="en-US" sz="2800" dirty="0">
                <a:solidFill>
                  <a:srgbClr val="000000"/>
                </a:solidFill>
              </a:rPr>
              <a:t>For addiction trials: </a:t>
            </a:r>
          </a:p>
          <a:p>
            <a:pPr marL="800100" lvl="1" indent="-342900">
              <a:buFont typeface="Arial" panose="020B0604020202020204" pitchFamily="34" charset="0"/>
              <a:buChar char="•"/>
            </a:pPr>
            <a:r>
              <a:rPr lang="en-US" sz="2400" dirty="0">
                <a:solidFill>
                  <a:srgbClr val="000000"/>
                </a:solidFill>
              </a:rPr>
              <a:t>Patients prepare by focusing on reasons for quitting ahead of time</a:t>
            </a:r>
          </a:p>
          <a:p>
            <a:pPr marL="800100" lvl="1" indent="-342900">
              <a:buFont typeface="Arial" panose="020B0604020202020204" pitchFamily="34" charset="0"/>
              <a:buChar char="•"/>
            </a:pPr>
            <a:r>
              <a:rPr lang="en-US" sz="2400" dirty="0">
                <a:solidFill>
                  <a:srgbClr val="000000"/>
                </a:solidFill>
              </a:rPr>
              <a:t>Goal-orientated </a:t>
            </a:r>
          </a:p>
          <a:p>
            <a:pPr marL="800100" lvl="1" indent="-342900">
              <a:buFont typeface="Arial" panose="020B0604020202020204" pitchFamily="34" charset="0"/>
              <a:buChar char="•"/>
            </a:pPr>
            <a:r>
              <a:rPr lang="en-US" sz="2400" dirty="0">
                <a:solidFill>
                  <a:srgbClr val="000000"/>
                </a:solidFill>
              </a:rPr>
              <a:t>Encouraged to focus on thinking about reasons for quitting after drug administration</a:t>
            </a:r>
          </a:p>
          <a:p>
            <a:pPr marL="1200150" lvl="2" indent="-285750">
              <a:buFont typeface="Arial" panose="020B0604020202020204" pitchFamily="34" charset="0"/>
              <a:buChar char="•"/>
            </a:pPr>
            <a:r>
              <a:rPr lang="en-US" dirty="0">
                <a:solidFill>
                  <a:srgbClr val="000000"/>
                </a:solidFill>
              </a:rPr>
              <a:t>Interestingly “Bad Trips” seem to have value here (60 Minutes)</a:t>
            </a:r>
          </a:p>
          <a:p>
            <a:pPr marL="800100" lvl="1" indent="-342900">
              <a:buFont typeface="Arial" panose="020B0604020202020204" pitchFamily="34" charset="0"/>
              <a:buChar char="•"/>
            </a:pPr>
            <a:r>
              <a:rPr lang="en-US" sz="2400" dirty="0">
                <a:solidFill>
                  <a:srgbClr val="000000"/>
                </a:solidFill>
              </a:rPr>
              <a:t>Follow up integration sessions</a:t>
            </a:r>
          </a:p>
          <a:p>
            <a:endParaRPr lang="en-US" sz="2000" dirty="0"/>
          </a:p>
        </p:txBody>
      </p:sp>
    </p:spTree>
    <p:extLst>
      <p:ext uri="{BB962C8B-B14F-4D97-AF65-F5344CB8AC3E}">
        <p14:creationId xmlns:p14="http://schemas.microsoft.com/office/powerpoint/2010/main" val="361022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2A4B1B-C854-1F4E-B301-AC0E03B0EDD7}"/>
              </a:ext>
            </a:extLst>
          </p:cNvPr>
          <p:cNvSpPr>
            <a:spLocks noGrp="1"/>
          </p:cNvSpPr>
          <p:nvPr>
            <p:ph type="title"/>
          </p:nvPr>
        </p:nvSpPr>
        <p:spPr>
          <a:xfrm>
            <a:off x="863029" y="1012004"/>
            <a:ext cx="3416158" cy="4795408"/>
          </a:xfrm>
        </p:spPr>
        <p:txBody>
          <a:bodyPr>
            <a:normAutofit/>
          </a:bodyPr>
          <a:lstStyle/>
          <a:p>
            <a:r>
              <a:rPr lang="en-US">
                <a:solidFill>
                  <a:srgbClr val="FFFFFF"/>
                </a:solidFill>
              </a:rPr>
              <a:t>Current Therapeutic Applications </a:t>
            </a:r>
          </a:p>
        </p:txBody>
      </p:sp>
      <p:graphicFrame>
        <p:nvGraphicFramePr>
          <p:cNvPr id="5" name="Content Placeholder 2">
            <a:extLst>
              <a:ext uri="{FF2B5EF4-FFF2-40B4-BE49-F238E27FC236}">
                <a16:creationId xmlns:a16="http://schemas.microsoft.com/office/drawing/2014/main" id="{45738B99-A1FD-42F6-A5B8-0F8A4C379BD3}"/>
              </a:ext>
            </a:extLst>
          </p:cNvPr>
          <p:cNvGraphicFramePr>
            <a:graphicFrameLocks noGrp="1"/>
          </p:cNvGraphicFramePr>
          <p:nvPr>
            <p:ph idx="1"/>
            <p:extLst>
              <p:ext uri="{D42A27DB-BD31-4B8C-83A1-F6EECF244321}">
                <p14:modId xmlns:p14="http://schemas.microsoft.com/office/powerpoint/2010/main" val="247024465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59392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3D38FF-14A3-7544-B98F-9D87F7FAA3A9}"/>
              </a:ext>
            </a:extLst>
          </p:cNvPr>
          <p:cNvSpPr>
            <a:spLocks noGrp="1"/>
          </p:cNvSpPr>
          <p:nvPr>
            <p:ph type="title"/>
          </p:nvPr>
        </p:nvSpPr>
        <p:spPr>
          <a:xfrm>
            <a:off x="838200" y="237679"/>
            <a:ext cx="10515600" cy="1325563"/>
          </a:xfrm>
        </p:spPr>
        <p:txBody>
          <a:bodyPr>
            <a:normAutofit/>
          </a:bodyPr>
          <a:lstStyle/>
          <a:p>
            <a:pPr algn="ctr"/>
            <a:r>
              <a:rPr lang="en-US" sz="4000" u="sng" dirty="0">
                <a:latin typeface="Urdu Typesetting" panose="03020402040406030203" pitchFamily="66" charset="-78"/>
                <a:cs typeface="Urdu Typesetting" panose="03020402040406030203" pitchFamily="66" charset="-78"/>
              </a:rPr>
              <a:t>Potential long-term effects of psychedelics on cognition</a:t>
            </a:r>
          </a:p>
        </p:txBody>
      </p:sp>
      <p:sp>
        <p:nvSpPr>
          <p:cNvPr id="3" name="Content Placeholder 2">
            <a:extLst>
              <a:ext uri="{FF2B5EF4-FFF2-40B4-BE49-F238E27FC236}">
                <a16:creationId xmlns:a16="http://schemas.microsoft.com/office/drawing/2014/main" id="{16AC2452-1E3C-A348-A361-B2CD28BFCA18}"/>
              </a:ext>
            </a:extLst>
          </p:cNvPr>
          <p:cNvSpPr>
            <a:spLocks noGrp="1"/>
          </p:cNvSpPr>
          <p:nvPr>
            <p:ph idx="1"/>
          </p:nvPr>
        </p:nvSpPr>
        <p:spPr>
          <a:xfrm>
            <a:off x="321564" y="1513490"/>
            <a:ext cx="11548872" cy="4975177"/>
          </a:xfrm>
        </p:spPr>
        <p:txBody>
          <a:bodyPr>
            <a:normAutofit/>
          </a:bodyPr>
          <a:lstStyle/>
          <a:p>
            <a:pPr marL="0" indent="0">
              <a:buNone/>
            </a:pPr>
            <a:r>
              <a:rPr lang="en-US" sz="2600" dirty="0"/>
              <a:t>Certain cognitive traits associated with creativity can increase under psychedelics </a:t>
            </a:r>
            <a:r>
              <a:rPr lang="en-US" sz="1400" dirty="0"/>
              <a:t>(</a:t>
            </a:r>
            <a:r>
              <a:rPr lang="en-US" sz="1400" dirty="0">
                <a:hlinkClick r:id="rId2"/>
              </a:rPr>
              <a:t>Sessa, 2008</a:t>
            </a:r>
            <a:r>
              <a:rPr lang="en-US" sz="1400" dirty="0"/>
              <a:t>; </a:t>
            </a:r>
            <a:r>
              <a:rPr lang="en-US" sz="1400" dirty="0">
                <a:hlinkClick r:id="rId3"/>
              </a:rPr>
              <a:t>Baggott, 2015</a:t>
            </a:r>
            <a:r>
              <a:rPr lang="en-US" sz="1400" dirty="0"/>
              <a:t>) </a:t>
            </a:r>
          </a:p>
          <a:p>
            <a:pPr marL="457200" lvl="1" indent="0">
              <a:buNone/>
            </a:pPr>
            <a:endParaRPr lang="en-US" sz="1400" dirty="0"/>
          </a:p>
          <a:p>
            <a:pPr lvl="1"/>
            <a:r>
              <a:rPr lang="en-US" sz="2600" dirty="0"/>
              <a:t>Cognitive flexibility and optimism can remain for up to 2 weeks after the main acute drug effects have dissipated </a:t>
            </a:r>
            <a:r>
              <a:rPr lang="en-US" sz="1400" dirty="0"/>
              <a:t>(</a:t>
            </a:r>
            <a:r>
              <a:rPr lang="en-US" sz="1400" dirty="0">
                <a:hlinkClick r:id="rId4"/>
              </a:rPr>
              <a:t>Carhart-Harris et al., 2016b</a:t>
            </a:r>
            <a:r>
              <a:rPr lang="en-US" sz="1400" dirty="0"/>
              <a:t>). </a:t>
            </a:r>
          </a:p>
          <a:p>
            <a:pPr lvl="1"/>
            <a:endParaRPr lang="en-US" sz="1400" dirty="0"/>
          </a:p>
          <a:p>
            <a:pPr lvl="1"/>
            <a:r>
              <a:rPr lang="en-US" sz="2600" dirty="0"/>
              <a:t>Furthermore, long-term increases in creative problem-solving ability</a:t>
            </a:r>
            <a:r>
              <a:rPr lang="en-US" sz="2800" dirty="0"/>
              <a:t>               </a:t>
            </a:r>
            <a:r>
              <a:rPr lang="en-US" sz="1400" dirty="0"/>
              <a:t>(</a:t>
            </a:r>
            <a:r>
              <a:rPr lang="en-US" sz="1400" dirty="0">
                <a:hlinkClick r:id="rId5"/>
              </a:rPr>
              <a:t>Sweat et al., 2016</a:t>
            </a:r>
            <a:r>
              <a:rPr lang="en-US" sz="1400" dirty="0"/>
              <a:t>) </a:t>
            </a:r>
          </a:p>
          <a:p>
            <a:pPr lvl="1"/>
            <a:endParaRPr lang="en-US" sz="1400" dirty="0"/>
          </a:p>
          <a:p>
            <a:pPr lvl="1"/>
            <a:r>
              <a:rPr lang="en-US" sz="2600" dirty="0"/>
              <a:t>Increased trait openness after one psychedelic experience </a:t>
            </a:r>
            <a:r>
              <a:rPr lang="en-US" sz="1400" dirty="0">
                <a:hlinkClick r:id="rId6"/>
              </a:rPr>
              <a:t>MacLean et al., 2011</a:t>
            </a:r>
            <a:r>
              <a:rPr lang="en-US" sz="1400" dirty="0"/>
              <a:t>; </a:t>
            </a:r>
            <a:r>
              <a:rPr lang="en-US" sz="1400" dirty="0">
                <a:hlinkClick r:id="rId7"/>
              </a:rPr>
              <a:t>Lebedev et al., 2016</a:t>
            </a:r>
            <a:r>
              <a:rPr lang="en-US" sz="1400" dirty="0"/>
              <a:t>) </a:t>
            </a:r>
          </a:p>
          <a:p>
            <a:pPr lvl="1"/>
            <a:endParaRPr lang="en-US" dirty="0"/>
          </a:p>
        </p:txBody>
      </p:sp>
      <p:sp>
        <p:nvSpPr>
          <p:cNvPr id="6" name="TextBox 5">
            <a:extLst>
              <a:ext uri="{FF2B5EF4-FFF2-40B4-BE49-F238E27FC236}">
                <a16:creationId xmlns:a16="http://schemas.microsoft.com/office/drawing/2014/main" id="{D82BC2B1-6B7D-4E45-99ED-D484B885B67A}"/>
              </a:ext>
            </a:extLst>
          </p:cNvPr>
          <p:cNvSpPr txBox="1"/>
          <p:nvPr/>
        </p:nvSpPr>
        <p:spPr>
          <a:xfrm>
            <a:off x="0" y="6567497"/>
            <a:ext cx="1987916" cy="369332"/>
          </a:xfrm>
          <a:prstGeom prst="rect">
            <a:avLst/>
          </a:prstGeom>
          <a:noFill/>
        </p:spPr>
        <p:txBody>
          <a:bodyPr wrap="none" rtlCol="0">
            <a:spAutoFit/>
          </a:bodyPr>
          <a:lstStyle/>
          <a:p>
            <a:r>
              <a:rPr lang="en-US" dirty="0"/>
              <a:t>Swanson, L.R. 2018</a:t>
            </a:r>
          </a:p>
        </p:txBody>
      </p:sp>
      <p:sp>
        <p:nvSpPr>
          <p:cNvPr id="7" name="TextBox 6">
            <a:extLst>
              <a:ext uri="{FF2B5EF4-FFF2-40B4-BE49-F238E27FC236}">
                <a16:creationId xmlns:a16="http://schemas.microsoft.com/office/drawing/2014/main" id="{63CB694D-0D2B-D647-98C8-2A7F188E3105}"/>
              </a:ext>
            </a:extLst>
          </p:cNvPr>
          <p:cNvSpPr txBox="1"/>
          <p:nvPr/>
        </p:nvSpPr>
        <p:spPr>
          <a:xfrm>
            <a:off x="321564" y="5106136"/>
            <a:ext cx="11987048" cy="1200329"/>
          </a:xfrm>
          <a:prstGeom prst="rect">
            <a:avLst/>
          </a:prstGeom>
          <a:noFill/>
        </p:spPr>
        <p:txBody>
          <a:bodyPr wrap="square" rtlCol="0">
            <a:spAutoFit/>
          </a:bodyPr>
          <a:lstStyle/>
          <a:p>
            <a:r>
              <a:rPr lang="en-US" sz="2400" dirty="0"/>
              <a:t>In supportive environments, classic psychedelic drugs can promote:</a:t>
            </a:r>
          </a:p>
          <a:p>
            <a:pPr marL="285750" indent="120650">
              <a:buFont typeface="Arial" panose="020B0604020202020204" pitchFamily="34" charset="0"/>
              <a:buChar char="•"/>
            </a:pPr>
            <a:r>
              <a:rPr lang="en-US" sz="2400" dirty="0"/>
              <a:t>	Feelings of trust, empathy, bonding, closeness, tenderness, forgiveness, acceptance, and connectedness </a:t>
            </a:r>
            <a:r>
              <a:rPr lang="en-US" sz="1600" dirty="0"/>
              <a:t>(</a:t>
            </a:r>
            <a:r>
              <a:rPr lang="en-US" sz="1600" dirty="0">
                <a:hlinkClick r:id="rId8"/>
              </a:rPr>
              <a:t>Dolder et al., 2016</a:t>
            </a:r>
            <a:r>
              <a:rPr lang="en-US" sz="1600" dirty="0"/>
              <a:t>; </a:t>
            </a:r>
            <a:r>
              <a:rPr lang="en-US" sz="1600" dirty="0">
                <a:hlinkClick r:id="rId9"/>
              </a:rPr>
              <a:t>Belser et al., 2017</a:t>
            </a:r>
            <a:r>
              <a:rPr lang="en-US" sz="1600" dirty="0"/>
              <a:t>; </a:t>
            </a:r>
            <a:r>
              <a:rPr lang="en-US" sz="1600" dirty="0">
                <a:hlinkClick r:id="rId10"/>
              </a:rPr>
              <a:t>Carhart-Harris et al., 2017b</a:t>
            </a:r>
            <a:r>
              <a:rPr lang="en-US" sz="1600" dirty="0"/>
              <a:t>; </a:t>
            </a:r>
            <a:r>
              <a:rPr lang="en-US" sz="1600" dirty="0">
                <a:hlinkClick r:id="rId11"/>
              </a:rPr>
              <a:t>Pokorny et al., 2017</a:t>
            </a:r>
            <a:r>
              <a:rPr lang="en-US" sz="1600" dirty="0"/>
              <a:t>; </a:t>
            </a:r>
            <a:r>
              <a:rPr lang="en-US" sz="1600" dirty="0">
                <a:hlinkClick r:id="rId12"/>
              </a:rPr>
              <a:t>Watts et al., 2017</a:t>
            </a:r>
            <a:r>
              <a:rPr lang="en-US" sz="1600" dirty="0"/>
              <a:t>). </a:t>
            </a:r>
            <a:endParaRPr lang="en-US" sz="2400" dirty="0"/>
          </a:p>
        </p:txBody>
      </p:sp>
    </p:spTree>
    <p:extLst>
      <p:ext uri="{BB962C8B-B14F-4D97-AF65-F5344CB8AC3E}">
        <p14:creationId xmlns:p14="http://schemas.microsoft.com/office/powerpoint/2010/main" val="4581694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E46198-9A63-C844-9974-EE732B99580A}"/>
              </a:ext>
            </a:extLst>
          </p:cNvPr>
          <p:cNvSpPr>
            <a:spLocks noGrp="1"/>
          </p:cNvSpPr>
          <p:nvPr>
            <p:ph type="title"/>
          </p:nvPr>
        </p:nvSpPr>
        <p:spPr>
          <a:xfrm>
            <a:off x="740749" y="802641"/>
            <a:ext cx="3494362" cy="2626359"/>
          </a:xfrm>
        </p:spPr>
        <p:txBody>
          <a:bodyPr vert="horz" lIns="91440" tIns="45720" rIns="91440" bIns="45720" rtlCol="0" anchor="ctr">
            <a:normAutofit/>
          </a:bodyPr>
          <a:lstStyle/>
          <a:p>
            <a:pPr algn="r"/>
            <a:r>
              <a:rPr lang="en-US" sz="2800" kern="1200" dirty="0">
                <a:solidFill>
                  <a:schemeClr val="accent1"/>
                </a:solidFill>
                <a:latin typeface="+mj-lt"/>
                <a:ea typeface="+mj-ea"/>
                <a:cs typeface="+mj-cs"/>
              </a:rPr>
              <a:t>(Schmidt et al. 2015)</a:t>
            </a:r>
          </a:p>
        </p:txBody>
      </p:sp>
      <p:cxnSp>
        <p:nvCxnSpPr>
          <p:cNvPr id="23" name="Straight Connector 22">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D4DB241-62C2-734A-976C-995AE4ADF8CC}"/>
              </a:ext>
            </a:extLst>
          </p:cNvPr>
          <p:cNvSpPr>
            <a:spLocks noGrp="1"/>
          </p:cNvSpPr>
          <p:nvPr>
            <p:ph idx="1"/>
          </p:nvPr>
        </p:nvSpPr>
        <p:spPr>
          <a:xfrm>
            <a:off x="4654296" y="539326"/>
            <a:ext cx="7285923" cy="6217920"/>
          </a:xfrm>
        </p:spPr>
        <p:txBody>
          <a:bodyPr vert="horz" lIns="91440" tIns="45720" rIns="91440" bIns="45720" rtlCol="0" anchor="b">
            <a:noAutofit/>
          </a:bodyPr>
          <a:lstStyle/>
          <a:p>
            <a:r>
              <a:rPr lang="en-US" dirty="0"/>
              <a:t>LSD induced profound altered state of consciousness that lasted for 12 hours </a:t>
            </a:r>
          </a:p>
          <a:p>
            <a:pPr lvl="1"/>
            <a:r>
              <a:rPr lang="en-US" dirty="0"/>
              <a:t>Visual hallucinations</a:t>
            </a:r>
          </a:p>
          <a:p>
            <a:pPr lvl="1"/>
            <a:r>
              <a:rPr lang="en-US" dirty="0"/>
              <a:t>Visual-auditory synesthesia </a:t>
            </a:r>
          </a:p>
          <a:p>
            <a:pPr lvl="1"/>
            <a:r>
              <a:rPr lang="en-US" dirty="0"/>
              <a:t>Positively experienced derealization and depersonalization </a:t>
            </a:r>
          </a:p>
          <a:p>
            <a:r>
              <a:rPr lang="en-US" dirty="0"/>
              <a:t>Increased subjective well-being, happiness, closeness to others, openness, and trust compared to controls </a:t>
            </a:r>
          </a:p>
          <a:p>
            <a:r>
              <a:rPr lang="en-US" dirty="0"/>
              <a:t>Increases in:</a:t>
            </a:r>
          </a:p>
          <a:p>
            <a:pPr lvl="1"/>
            <a:r>
              <a:rPr lang="en-US" dirty="0"/>
              <a:t>blood pressure, heart rate, body temperature, pupil size</a:t>
            </a:r>
          </a:p>
          <a:p>
            <a:pPr lvl="1"/>
            <a:r>
              <a:rPr lang="en-US" dirty="0"/>
              <a:t>plasma cortisol, prolactin, oxytocin, and epinephrine</a:t>
            </a:r>
          </a:p>
          <a:p>
            <a:endParaRPr lang="en-US" dirty="0"/>
          </a:p>
        </p:txBody>
      </p:sp>
      <p:sp>
        <p:nvSpPr>
          <p:cNvPr id="5" name="TextBox 4">
            <a:extLst>
              <a:ext uri="{FF2B5EF4-FFF2-40B4-BE49-F238E27FC236}">
                <a16:creationId xmlns:a16="http://schemas.microsoft.com/office/drawing/2014/main" id="{E00E9D7E-205B-0142-A44E-98D021472F01}"/>
              </a:ext>
            </a:extLst>
          </p:cNvPr>
          <p:cNvSpPr txBox="1"/>
          <p:nvPr/>
        </p:nvSpPr>
        <p:spPr>
          <a:xfrm>
            <a:off x="321564" y="2759287"/>
            <a:ext cx="4332732" cy="2304628"/>
          </a:xfrm>
          <a:prstGeom prst="rect">
            <a:avLst/>
          </a:prstGeom>
        </p:spPr>
        <p:txBody>
          <a:bodyPr vert="horz" lIns="91440" tIns="45720" rIns="91440" bIns="45720" rtlCol="0">
            <a:normAutofit/>
          </a:bodyPr>
          <a:lstStyle/>
          <a:p>
            <a:pPr marL="60325" defTabSz="914400">
              <a:lnSpc>
                <a:spcPct val="90000"/>
              </a:lnSpc>
              <a:spcAft>
                <a:spcPts val="600"/>
              </a:spcAft>
              <a:tabLst>
                <a:tab pos="1598613" algn="l"/>
              </a:tabLst>
            </a:pPr>
            <a:r>
              <a:rPr lang="en-US" sz="2000" dirty="0"/>
              <a:t>200 µL of Lysergic Acid Diethylamide (LSD) in healthy volunteers</a:t>
            </a:r>
          </a:p>
          <a:p>
            <a:pPr marL="290513" indent="-228600" defTabSz="914400">
              <a:lnSpc>
                <a:spcPct val="90000"/>
              </a:lnSpc>
              <a:spcAft>
                <a:spcPts val="600"/>
              </a:spcAft>
              <a:buFont typeface="Arial" panose="020B0604020202020204" pitchFamily="34" charset="0"/>
              <a:buChar char="•"/>
              <a:tabLst>
                <a:tab pos="568325" algn="l"/>
              </a:tabLst>
            </a:pPr>
            <a:r>
              <a:rPr lang="en-US" sz="2000" dirty="0"/>
              <a:t>Double-blind, randomized, placebo-controlled crossover study</a:t>
            </a:r>
          </a:p>
        </p:txBody>
      </p:sp>
      <p:sp>
        <p:nvSpPr>
          <p:cNvPr id="9" name="TextBox 8">
            <a:extLst>
              <a:ext uri="{FF2B5EF4-FFF2-40B4-BE49-F238E27FC236}">
                <a16:creationId xmlns:a16="http://schemas.microsoft.com/office/drawing/2014/main" id="{E4A81F35-BC73-1942-AAC9-6DC2F97CC605}"/>
              </a:ext>
            </a:extLst>
          </p:cNvPr>
          <p:cNvSpPr txBox="1"/>
          <p:nvPr/>
        </p:nvSpPr>
        <p:spPr>
          <a:xfrm>
            <a:off x="8083296" y="1231392"/>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4CC7823C-8344-9E41-9227-7CB5D731CADB}"/>
              </a:ext>
            </a:extLst>
          </p:cNvPr>
          <p:cNvSpPr txBox="1"/>
          <p:nvPr/>
        </p:nvSpPr>
        <p:spPr>
          <a:xfrm>
            <a:off x="5968314" y="185351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9979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C3DEBB2-D54E-470C-86B3-631BDDF6C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845820"/>
            <a:ext cx="6087194" cy="5166360"/>
          </a:xfrm>
          <a:custGeom>
            <a:avLst/>
            <a:gdLst>
              <a:gd name="connsiteX0" fmla="*/ 0 w 6087194"/>
              <a:gd name="connsiteY0" fmla="*/ 0 h 5166360"/>
              <a:gd name="connsiteX1" fmla="*/ 155740 w 6087194"/>
              <a:gd name="connsiteY1" fmla="*/ 0 h 5166360"/>
              <a:gd name="connsiteX2" fmla="*/ 5867656 w 6087194"/>
              <a:gd name="connsiteY2" fmla="*/ 0 h 5166360"/>
              <a:gd name="connsiteX3" fmla="*/ 6087194 w 6087194"/>
              <a:gd name="connsiteY3" fmla="*/ 0 h 5166360"/>
              <a:gd name="connsiteX4" fmla="*/ 3693315 w 6087194"/>
              <a:gd name="connsiteY4" fmla="*/ 5166360 h 5166360"/>
              <a:gd name="connsiteX5" fmla="*/ 3473777 w 6087194"/>
              <a:gd name="connsiteY5" fmla="*/ 5166360 h 5166360"/>
              <a:gd name="connsiteX6" fmla="*/ 155740 w 6087194"/>
              <a:gd name="connsiteY6" fmla="*/ 5166360 h 5166360"/>
              <a:gd name="connsiteX7" fmla="*/ 0 w 6087194"/>
              <a:gd name="connsiteY7" fmla="*/ 516636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7194" h="5166360">
                <a:moveTo>
                  <a:pt x="0" y="0"/>
                </a:moveTo>
                <a:lnTo>
                  <a:pt x="155740" y="0"/>
                </a:lnTo>
                <a:lnTo>
                  <a:pt x="5867656" y="0"/>
                </a:lnTo>
                <a:lnTo>
                  <a:pt x="6087194" y="0"/>
                </a:lnTo>
                <a:lnTo>
                  <a:pt x="3693315" y="5166360"/>
                </a:lnTo>
                <a:lnTo>
                  <a:pt x="3473777" y="5166360"/>
                </a:lnTo>
                <a:lnTo>
                  <a:pt x="155740"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847C7588-8C18-44D9-8469-ABB9865FE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3726915" y="844868"/>
            <a:ext cx="8465085" cy="5167312"/>
          </a:xfrm>
          <a:custGeom>
            <a:avLst/>
            <a:gdLst>
              <a:gd name="connsiteX0" fmla="*/ 0 w 8465085"/>
              <a:gd name="connsiteY0" fmla="*/ 952 h 5167312"/>
              <a:gd name="connsiteX1" fmla="*/ 1898594 w 8465085"/>
              <a:gd name="connsiteY1" fmla="*/ 952 h 5167312"/>
              <a:gd name="connsiteX2" fmla="*/ 1898594 w 8465085"/>
              <a:gd name="connsiteY2" fmla="*/ 0 h 5167312"/>
              <a:gd name="connsiteX3" fmla="*/ 0 w 8465085"/>
              <a:gd name="connsiteY3" fmla="*/ 0 h 5167312"/>
              <a:gd name="connsiteX4" fmla="*/ 221324 w 8465085"/>
              <a:gd name="connsiteY4" fmla="*/ 5167312 h 5167312"/>
              <a:gd name="connsiteX5" fmla="*/ 7243482 w 8465085"/>
              <a:gd name="connsiteY5" fmla="*/ 5167312 h 5167312"/>
              <a:gd name="connsiteX6" fmla="*/ 8465085 w 8465085"/>
              <a:gd name="connsiteY6" fmla="*/ 5167312 h 5167312"/>
              <a:gd name="connsiteX7" fmla="*/ 8465085 w 8465085"/>
              <a:gd name="connsiteY7" fmla="*/ 0 h 5167312"/>
              <a:gd name="connsiteX8" fmla="*/ 7243482 w 8465085"/>
              <a:gd name="connsiteY8" fmla="*/ 0 h 5167312"/>
              <a:gd name="connsiteX9" fmla="*/ 2610976 w 8465085"/>
              <a:gd name="connsiteY9" fmla="*/ 0 h 5167312"/>
              <a:gd name="connsiteX10" fmla="*/ 2610976 w 8465085"/>
              <a:gd name="connsiteY10" fmla="*/ 952 h 5167312"/>
              <a:gd name="connsiteX11" fmla="*/ 2615203 w 8465085"/>
              <a:gd name="connsiteY11"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65085" h="5167312">
                <a:moveTo>
                  <a:pt x="0" y="952"/>
                </a:moveTo>
                <a:lnTo>
                  <a:pt x="1898594" y="952"/>
                </a:lnTo>
                <a:lnTo>
                  <a:pt x="1898594" y="0"/>
                </a:lnTo>
                <a:lnTo>
                  <a:pt x="0" y="0"/>
                </a:lnTo>
                <a:close/>
                <a:moveTo>
                  <a:pt x="221324" y="5167312"/>
                </a:moveTo>
                <a:lnTo>
                  <a:pt x="7243482" y="5167312"/>
                </a:lnTo>
                <a:lnTo>
                  <a:pt x="8465085" y="5167312"/>
                </a:lnTo>
                <a:lnTo>
                  <a:pt x="8465085" y="0"/>
                </a:lnTo>
                <a:lnTo>
                  <a:pt x="7243482" y="0"/>
                </a:lnTo>
                <a:lnTo>
                  <a:pt x="2610976" y="0"/>
                </a:lnTo>
                <a:lnTo>
                  <a:pt x="2610976" y="952"/>
                </a:lnTo>
                <a:lnTo>
                  <a:pt x="2615203"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D6F5AA0-B176-4547-BBDF-B057CCA28F1A}"/>
              </a:ext>
            </a:extLst>
          </p:cNvPr>
          <p:cNvSpPr>
            <a:spLocks noGrp="1"/>
          </p:cNvSpPr>
          <p:nvPr>
            <p:ph type="title"/>
          </p:nvPr>
        </p:nvSpPr>
        <p:spPr>
          <a:xfrm>
            <a:off x="838199" y="1841614"/>
            <a:ext cx="3409508" cy="3173819"/>
          </a:xfrm>
        </p:spPr>
        <p:txBody>
          <a:bodyPr>
            <a:normAutofit/>
          </a:bodyPr>
          <a:lstStyle/>
          <a:p>
            <a:r>
              <a:rPr lang="en-US">
                <a:solidFill>
                  <a:schemeClr val="bg1"/>
                </a:solidFill>
              </a:rPr>
              <a:t>Anxiety &amp; Depression</a:t>
            </a:r>
          </a:p>
        </p:txBody>
      </p:sp>
      <p:sp>
        <p:nvSpPr>
          <p:cNvPr id="3" name="Content Placeholder 2">
            <a:extLst>
              <a:ext uri="{FF2B5EF4-FFF2-40B4-BE49-F238E27FC236}">
                <a16:creationId xmlns:a16="http://schemas.microsoft.com/office/drawing/2014/main" id="{108DD8E6-7D6D-DB41-ACD8-36EF3A800445}"/>
              </a:ext>
            </a:extLst>
          </p:cNvPr>
          <p:cNvSpPr>
            <a:spLocks noGrp="1"/>
          </p:cNvSpPr>
          <p:nvPr>
            <p:ph idx="1"/>
          </p:nvPr>
        </p:nvSpPr>
        <p:spPr>
          <a:xfrm>
            <a:off x="5457288" y="353972"/>
            <a:ext cx="6876604" cy="5321613"/>
          </a:xfrm>
        </p:spPr>
        <p:txBody>
          <a:bodyPr anchor="ctr">
            <a:normAutofit/>
          </a:bodyPr>
          <a:lstStyle/>
          <a:p>
            <a:r>
              <a:rPr lang="en-US" sz="2000" dirty="0"/>
              <a:t>Terminally ill cancer patients with anxiety </a:t>
            </a:r>
          </a:p>
          <a:p>
            <a:pPr lvl="1"/>
            <a:r>
              <a:rPr lang="en-US" sz="2000" dirty="0"/>
              <a:t>LSD + Psilocybin reduced anxiety associated with terminal cancer diagnoses &amp; fears surrounding death</a:t>
            </a:r>
          </a:p>
          <a:p>
            <a:pPr lvl="1"/>
            <a:endParaRPr lang="en-US" sz="2000" dirty="0"/>
          </a:p>
          <a:p>
            <a:r>
              <a:rPr lang="en-US" sz="2000" dirty="0"/>
              <a:t>Treatment-resistant depression</a:t>
            </a:r>
          </a:p>
          <a:p>
            <a:pPr lvl="1"/>
            <a:r>
              <a:rPr lang="en-US" sz="2000" dirty="0"/>
              <a:t>2 doses of psilocybin reduced depression (12 individuals)</a:t>
            </a:r>
          </a:p>
          <a:p>
            <a:pPr lvl="1"/>
            <a:endParaRPr lang="en-US" sz="2000" dirty="0"/>
          </a:p>
          <a:p>
            <a:r>
              <a:rPr lang="en-US" sz="2000" dirty="0"/>
              <a:t>Therapeutic relief can last up to 6 months with one administration</a:t>
            </a:r>
          </a:p>
          <a:p>
            <a:endParaRPr lang="en-US" sz="2000" dirty="0"/>
          </a:p>
        </p:txBody>
      </p:sp>
    </p:spTree>
    <p:extLst>
      <p:ext uri="{BB962C8B-B14F-4D97-AF65-F5344CB8AC3E}">
        <p14:creationId xmlns:p14="http://schemas.microsoft.com/office/powerpoint/2010/main" val="17801311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B8C4-95DB-A342-8463-E7FB8319617E}"/>
              </a:ext>
            </a:extLst>
          </p:cNvPr>
          <p:cNvSpPr>
            <a:spLocks noGrp="1"/>
          </p:cNvSpPr>
          <p:nvPr>
            <p:ph type="title"/>
          </p:nvPr>
        </p:nvSpPr>
        <p:spPr>
          <a:xfrm>
            <a:off x="336883" y="640263"/>
            <a:ext cx="7174247" cy="1344975"/>
          </a:xfrm>
        </p:spPr>
        <p:txBody>
          <a:bodyPr>
            <a:normAutofit/>
          </a:bodyPr>
          <a:lstStyle/>
          <a:p>
            <a:pPr algn="ctr"/>
            <a:r>
              <a:rPr lang="en-US" sz="4000" u="sng" dirty="0"/>
              <a:t>Obsessive Compulsive Disorder (OCD)</a:t>
            </a:r>
          </a:p>
        </p:txBody>
      </p:sp>
      <p:sp>
        <p:nvSpPr>
          <p:cNvPr id="3" name="Content Placeholder 2">
            <a:extLst>
              <a:ext uri="{FF2B5EF4-FFF2-40B4-BE49-F238E27FC236}">
                <a16:creationId xmlns:a16="http://schemas.microsoft.com/office/drawing/2014/main" id="{12E0B37D-A59D-D14F-A64A-95837A6C2552}"/>
              </a:ext>
            </a:extLst>
          </p:cNvPr>
          <p:cNvSpPr>
            <a:spLocks noGrp="1"/>
          </p:cNvSpPr>
          <p:nvPr>
            <p:ph idx="1"/>
          </p:nvPr>
        </p:nvSpPr>
        <p:spPr>
          <a:xfrm>
            <a:off x="821516" y="2909907"/>
            <a:ext cx="6204984" cy="3626917"/>
          </a:xfrm>
        </p:spPr>
        <p:txBody>
          <a:bodyPr>
            <a:normAutofit/>
          </a:bodyPr>
          <a:lstStyle/>
          <a:p>
            <a:pPr marL="0" indent="0">
              <a:buNone/>
            </a:pPr>
            <a:r>
              <a:rPr lang="en-US" dirty="0"/>
              <a:t>Decreased OCD symptoms</a:t>
            </a:r>
            <a:br>
              <a:rPr lang="en-US" dirty="0"/>
            </a:br>
            <a:r>
              <a:rPr lang="en-US" dirty="0"/>
              <a:t>(by 23–100%) on the Yale–brown obsessive-compulsive scale </a:t>
            </a:r>
          </a:p>
          <a:p>
            <a:pPr lvl="1"/>
            <a:r>
              <a:rPr lang="en-US" dirty="0"/>
              <a:t>patients previously treatment resistant </a:t>
            </a:r>
            <a:endParaRPr lang="en-US" sz="2000" dirty="0"/>
          </a:p>
          <a:p>
            <a:endParaRPr lang="en-US" sz="2400" dirty="0"/>
          </a:p>
        </p:txBody>
      </p:sp>
      <p:pic>
        <p:nvPicPr>
          <p:cNvPr id="18436" name="Picture 4" descr="Image result for obsessive compulsive example">
            <a:extLst>
              <a:ext uri="{FF2B5EF4-FFF2-40B4-BE49-F238E27FC236}">
                <a16:creationId xmlns:a16="http://schemas.microsoft.com/office/drawing/2014/main" id="{3D90F956-6B73-884B-99E6-663162B42A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36" r="3" b="3"/>
          <a:stretch/>
        </p:blipFill>
        <p:spPr bwMode="auto">
          <a:xfrm>
            <a:off x="7829551" y="306909"/>
            <a:ext cx="404240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Image result for obsessive compulsive cycle">
            <a:extLst>
              <a:ext uri="{FF2B5EF4-FFF2-40B4-BE49-F238E27FC236}">
                <a16:creationId xmlns:a16="http://schemas.microsoft.com/office/drawing/2014/main" id="{F2084F24-ABF5-E940-9E0C-E4FBFAFC7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2919" y="2897477"/>
            <a:ext cx="4639081" cy="3626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8328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5434194B-EB56-4062-98C6-CB72F287E3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022124"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a:extLst>
              <a:ext uri="{FF2B5EF4-FFF2-40B4-BE49-F238E27FC236}">
                <a16:creationId xmlns:a16="http://schemas.microsoft.com/office/drawing/2014/main" id="{B3746DB1-35A8-422F-9955-4F8E75DBB07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4305A2BA-010C-CE4B-B76E-54FF4B2C66C0}"/>
              </a:ext>
            </a:extLst>
          </p:cNvPr>
          <p:cNvSpPr>
            <a:spLocks noGrp="1"/>
          </p:cNvSpPr>
          <p:nvPr>
            <p:ph idx="1"/>
          </p:nvPr>
        </p:nvSpPr>
        <p:spPr>
          <a:xfrm>
            <a:off x="9227544" y="507707"/>
            <a:ext cx="2758054" cy="838831"/>
          </a:xfrm>
        </p:spPr>
        <p:txBody>
          <a:bodyPr vert="horz" lIns="91440" tIns="45720" rIns="91440" bIns="45720" rtlCol="0" anchor="b">
            <a:normAutofit/>
          </a:bodyPr>
          <a:lstStyle/>
          <a:p>
            <a:pPr marL="0" indent="0" algn="r">
              <a:buNone/>
            </a:pPr>
            <a:r>
              <a:rPr lang="en-US" sz="1800" dirty="0">
                <a:solidFill>
                  <a:srgbClr val="000000"/>
                </a:solidFill>
              </a:rPr>
              <a:t>Treatment for nicotine addiction and alcoholism</a:t>
            </a:r>
          </a:p>
        </p:txBody>
      </p:sp>
      <p:sp>
        <p:nvSpPr>
          <p:cNvPr id="2" name="Title 1">
            <a:extLst>
              <a:ext uri="{FF2B5EF4-FFF2-40B4-BE49-F238E27FC236}">
                <a16:creationId xmlns:a16="http://schemas.microsoft.com/office/drawing/2014/main" id="{AC304FBD-F83C-874F-B2E0-6021F6165AEB}"/>
              </a:ext>
            </a:extLst>
          </p:cNvPr>
          <p:cNvSpPr>
            <a:spLocks noGrp="1"/>
          </p:cNvSpPr>
          <p:nvPr>
            <p:ph type="title"/>
          </p:nvPr>
        </p:nvSpPr>
        <p:spPr>
          <a:xfrm>
            <a:off x="5924768" y="170031"/>
            <a:ext cx="5946579" cy="1514185"/>
          </a:xfrm>
        </p:spPr>
        <p:txBody>
          <a:bodyPr vert="horz" lIns="91440" tIns="45720" rIns="91440" bIns="45720" rtlCol="0" anchor="t">
            <a:normAutofit/>
          </a:bodyPr>
          <a:lstStyle/>
          <a:p>
            <a:pPr algn="r"/>
            <a:r>
              <a:rPr lang="en-US" sz="4000">
                <a:solidFill>
                  <a:srgbClr val="000000"/>
                </a:solidFill>
              </a:rPr>
              <a:t>Addiction</a:t>
            </a:r>
          </a:p>
        </p:txBody>
      </p:sp>
      <p:sp>
        <p:nvSpPr>
          <p:cNvPr id="79" name="Freeform 57">
            <a:extLst>
              <a:ext uri="{FF2B5EF4-FFF2-40B4-BE49-F238E27FC236}">
                <a16:creationId xmlns:a16="http://schemas.microsoft.com/office/drawing/2014/main" id="{B817D9AD-5E85-4E85-AC3E-43E24FA91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580219"/>
            <a:ext cx="4383459" cy="5287256"/>
          </a:xfrm>
          <a:custGeom>
            <a:avLst/>
            <a:gdLst>
              <a:gd name="connsiteX0" fmla="*/ 1504462 w 4383459"/>
              <a:gd name="connsiteY0" fmla="*/ 0 h 5287256"/>
              <a:gd name="connsiteX1" fmla="*/ 4383459 w 4383459"/>
              <a:gd name="connsiteY1" fmla="*/ 2878997 h 5287256"/>
              <a:gd name="connsiteX2" fmla="*/ 3114137 w 4383459"/>
              <a:gd name="connsiteY2" fmla="*/ 5266307 h 5287256"/>
              <a:gd name="connsiteX3" fmla="*/ 3079653 w 4383459"/>
              <a:gd name="connsiteY3" fmla="*/ 5287256 h 5287256"/>
              <a:gd name="connsiteX4" fmla="*/ 0 w 4383459"/>
              <a:gd name="connsiteY4" fmla="*/ 5287256 h 5287256"/>
              <a:gd name="connsiteX5" fmla="*/ 0 w 4383459"/>
              <a:gd name="connsiteY5" fmla="*/ 427769 h 5287256"/>
              <a:gd name="connsiteX6" fmla="*/ 132161 w 4383459"/>
              <a:gd name="connsiteY6" fmla="*/ 347480 h 5287256"/>
              <a:gd name="connsiteX7" fmla="*/ 1504462 w 4383459"/>
              <a:gd name="connsiteY7" fmla="*/ 0 h 528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3459" h="5287256">
                <a:moveTo>
                  <a:pt x="1504462" y="0"/>
                </a:moveTo>
                <a:cubicBezTo>
                  <a:pt x="3094488" y="0"/>
                  <a:pt x="4383459" y="1288971"/>
                  <a:pt x="4383459" y="2878997"/>
                </a:cubicBezTo>
                <a:cubicBezTo>
                  <a:pt x="4383459" y="3872763"/>
                  <a:pt x="3879955" y="4748930"/>
                  <a:pt x="3114137" y="5266307"/>
                </a:cubicBezTo>
                <a:lnTo>
                  <a:pt x="3079653" y="5287256"/>
                </a:lnTo>
                <a:lnTo>
                  <a:pt x="0" y="5287256"/>
                </a:lnTo>
                <a:lnTo>
                  <a:pt x="0" y="427769"/>
                </a:lnTo>
                <a:lnTo>
                  <a:pt x="132161" y="347480"/>
                </a:lnTo>
                <a:cubicBezTo>
                  <a:pt x="540096" y="125876"/>
                  <a:pt x="1007579" y="0"/>
                  <a:pt x="1504462"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F0810290-E788-4DE3-B716-DBE58CC6A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2946" y="0"/>
            <a:ext cx="4185112" cy="3170097"/>
          </a:xfrm>
          <a:custGeom>
            <a:avLst/>
            <a:gdLst>
              <a:gd name="connsiteX0" fmla="*/ 301225 w 4185112"/>
              <a:gd name="connsiteY0" fmla="*/ 0 h 3170097"/>
              <a:gd name="connsiteX1" fmla="*/ 3883887 w 4185112"/>
              <a:gd name="connsiteY1" fmla="*/ 0 h 3170097"/>
              <a:gd name="connsiteX2" fmla="*/ 3932552 w 4185112"/>
              <a:gd name="connsiteY2" fmla="*/ 80105 h 3170097"/>
              <a:gd name="connsiteX3" fmla="*/ 4185112 w 4185112"/>
              <a:gd name="connsiteY3" fmla="*/ 1077541 h 3170097"/>
              <a:gd name="connsiteX4" fmla="*/ 2092556 w 4185112"/>
              <a:gd name="connsiteY4" fmla="*/ 3170097 h 3170097"/>
              <a:gd name="connsiteX5" fmla="*/ 0 w 4185112"/>
              <a:gd name="connsiteY5" fmla="*/ 1077541 h 3170097"/>
              <a:gd name="connsiteX6" fmla="*/ 252561 w 4185112"/>
              <a:gd name="connsiteY6" fmla="*/ 80105 h 317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5112" h="3170097">
                <a:moveTo>
                  <a:pt x="301225" y="0"/>
                </a:moveTo>
                <a:lnTo>
                  <a:pt x="3883887" y="0"/>
                </a:lnTo>
                <a:lnTo>
                  <a:pt x="3932552" y="80105"/>
                </a:lnTo>
                <a:cubicBezTo>
                  <a:pt x="4093621" y="376606"/>
                  <a:pt x="4185112" y="716389"/>
                  <a:pt x="4185112" y="1077541"/>
                </a:cubicBezTo>
                <a:cubicBezTo>
                  <a:pt x="4185112" y="2233228"/>
                  <a:pt x="3248243" y="3170097"/>
                  <a:pt x="2092556" y="3170097"/>
                </a:cubicBezTo>
                <a:cubicBezTo>
                  <a:pt x="936869" y="3170097"/>
                  <a:pt x="0" y="2233228"/>
                  <a:pt x="0" y="1077541"/>
                </a:cubicBezTo>
                <a:cubicBezTo>
                  <a:pt x="0" y="716389"/>
                  <a:pt x="91491" y="376606"/>
                  <a:pt x="252561" y="80105"/>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462" name="Picture 6" descr="Image result for mushroom karate">
            <a:extLst>
              <a:ext uri="{FF2B5EF4-FFF2-40B4-BE49-F238E27FC236}">
                <a16:creationId xmlns:a16="http://schemas.microsoft.com/office/drawing/2014/main" id="{D9F5CC7E-0929-0348-95B6-9D61D2DFA9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36" r="22155" b="2"/>
          <a:stretch/>
        </p:blipFill>
        <p:spPr bwMode="auto">
          <a:xfrm flipH="1">
            <a:off x="6062685" y="228600"/>
            <a:ext cx="1466068" cy="2066859"/>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Image result for addiction illustration">
            <a:extLst>
              <a:ext uri="{FF2B5EF4-FFF2-40B4-BE49-F238E27FC236}">
                <a16:creationId xmlns:a16="http://schemas.microsoft.com/office/drawing/2014/main" id="{42FB6117-32C5-DC40-9A4B-CB42D68E32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011" r="-4" b="-4"/>
          <a:stretch/>
        </p:blipFill>
        <p:spPr bwMode="auto">
          <a:xfrm>
            <a:off x="323181" y="3076453"/>
            <a:ext cx="3163437" cy="2688592"/>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B8C59B5A-58D8-E749-8E84-A88F36EF3FC5}"/>
              </a:ext>
            </a:extLst>
          </p:cNvPr>
          <p:cNvSpPr txBox="1">
            <a:spLocks/>
          </p:cNvSpPr>
          <p:nvPr/>
        </p:nvSpPr>
        <p:spPr>
          <a:xfrm>
            <a:off x="4706640" y="2846439"/>
            <a:ext cx="7485360" cy="2942177"/>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000000"/>
                </a:solidFill>
              </a:rPr>
              <a:t>People report increased executive control of their behavior</a:t>
            </a:r>
          </a:p>
          <a:p>
            <a:pPr lvl="1"/>
            <a:r>
              <a:rPr lang="en-US" sz="1800" dirty="0">
                <a:solidFill>
                  <a:srgbClr val="000000"/>
                </a:solidFill>
              </a:rPr>
              <a:t>Recognize when cravings occur </a:t>
            </a:r>
          </a:p>
          <a:p>
            <a:r>
              <a:rPr lang="en-US" sz="2000" dirty="0">
                <a:solidFill>
                  <a:srgbClr val="000000"/>
                </a:solidFill>
              </a:rPr>
              <a:t>15 treatment resistant smokers – psilocybin vs nicotine patch (Johnson, MW et al. 2019)</a:t>
            </a:r>
          </a:p>
          <a:p>
            <a:pPr lvl="1"/>
            <a:r>
              <a:rPr lang="en-US" dirty="0">
                <a:solidFill>
                  <a:srgbClr val="000000"/>
                </a:solidFill>
              </a:rPr>
              <a:t>1-year post treatment </a:t>
            </a:r>
          </a:p>
          <a:p>
            <a:pPr lvl="2"/>
            <a:r>
              <a:rPr lang="en-US" sz="1800" dirty="0">
                <a:solidFill>
                  <a:srgbClr val="000000"/>
                </a:solidFill>
              </a:rPr>
              <a:t>56% psilocybin treated still abstinent </a:t>
            </a:r>
          </a:p>
          <a:p>
            <a:pPr lvl="2"/>
            <a:r>
              <a:rPr lang="en-US" sz="1800" dirty="0">
                <a:solidFill>
                  <a:srgbClr val="000000"/>
                </a:solidFill>
              </a:rPr>
              <a:t>17% nicotine patch still abstinent </a:t>
            </a:r>
          </a:p>
        </p:txBody>
      </p:sp>
      <p:sp>
        <p:nvSpPr>
          <p:cNvPr id="11" name="TextBox 10">
            <a:extLst>
              <a:ext uri="{FF2B5EF4-FFF2-40B4-BE49-F238E27FC236}">
                <a16:creationId xmlns:a16="http://schemas.microsoft.com/office/drawing/2014/main" id="{19D8BF82-A4FB-A54B-91DA-5177A55E24AA}"/>
              </a:ext>
            </a:extLst>
          </p:cNvPr>
          <p:cNvSpPr txBox="1"/>
          <p:nvPr/>
        </p:nvSpPr>
        <p:spPr>
          <a:xfrm>
            <a:off x="4382464" y="5870272"/>
            <a:ext cx="7974279" cy="1200329"/>
          </a:xfrm>
          <a:prstGeom prst="rect">
            <a:avLst/>
          </a:prstGeom>
          <a:noFill/>
        </p:spPr>
        <p:txBody>
          <a:bodyPr wrap="square" rtlCol="0">
            <a:spAutoFit/>
          </a:bodyPr>
          <a:lstStyle/>
          <a:p>
            <a:r>
              <a:rPr lang="en-US" dirty="0"/>
              <a:t>(Nichols 2016) “After this “sense of self,” reassembles at the end of the psilocybin experience, there appears to be a chance of abandoning habits and repetitive thoughts that no longer serve a useful purpose for the person”</a:t>
            </a:r>
          </a:p>
          <a:p>
            <a:endParaRPr lang="en-US" dirty="0"/>
          </a:p>
        </p:txBody>
      </p:sp>
    </p:spTree>
    <p:extLst>
      <p:ext uri="{BB962C8B-B14F-4D97-AF65-F5344CB8AC3E}">
        <p14:creationId xmlns:p14="http://schemas.microsoft.com/office/powerpoint/2010/main" val="17173553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3203982-EEEA-AC42-B387-15BA1F44B782}"/>
              </a:ext>
            </a:extLst>
          </p:cNvPr>
          <p:cNvSpPr>
            <a:spLocks noGrp="1"/>
          </p:cNvSpPr>
          <p:nvPr>
            <p:ph idx="1"/>
          </p:nvPr>
        </p:nvSpPr>
        <p:spPr>
          <a:xfrm>
            <a:off x="4687529" y="203947"/>
            <a:ext cx="4456471" cy="646331"/>
          </a:xfrm>
        </p:spPr>
        <p:txBody>
          <a:bodyPr>
            <a:normAutofit fontScale="85000" lnSpcReduction="10000"/>
          </a:bodyPr>
          <a:lstStyle/>
          <a:p>
            <a:pPr marL="0" indent="0">
              <a:buNone/>
            </a:pPr>
            <a:r>
              <a:rPr lang="en-US" sz="3200" u="sng" dirty="0">
                <a:latin typeface="Urdu Typesetting" panose="03020402040406030203" pitchFamily="66" charset="-78"/>
                <a:cs typeface="Urdu Typesetting" panose="03020402040406030203" pitchFamily="66" charset="-78"/>
              </a:rPr>
              <a:t>Ibogaine + opioid addiction</a:t>
            </a:r>
          </a:p>
        </p:txBody>
      </p:sp>
      <p:pic>
        <p:nvPicPr>
          <p:cNvPr id="36866" name="Picture 2" descr="Image result for ibogaine">
            <a:extLst>
              <a:ext uri="{FF2B5EF4-FFF2-40B4-BE49-F238E27FC236}">
                <a16:creationId xmlns:a16="http://schemas.microsoft.com/office/drawing/2014/main" id="{DC3E79EA-F8A0-1B4C-9E9E-9E2E7CB983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342" y="2252663"/>
            <a:ext cx="5080000" cy="39243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412E2B8-D05B-7343-B610-9918611189D9}"/>
              </a:ext>
            </a:extLst>
          </p:cNvPr>
          <p:cNvSpPr txBox="1"/>
          <p:nvPr/>
        </p:nvSpPr>
        <p:spPr>
          <a:xfrm>
            <a:off x="8037366" y="850278"/>
            <a:ext cx="3960700" cy="923330"/>
          </a:xfrm>
          <a:prstGeom prst="rect">
            <a:avLst/>
          </a:prstGeom>
          <a:noFill/>
        </p:spPr>
        <p:txBody>
          <a:bodyPr wrap="none" rtlCol="0">
            <a:spAutoFit/>
          </a:bodyPr>
          <a:lstStyle/>
          <a:p>
            <a:r>
              <a:rPr lang="en-US" dirty="0"/>
              <a:t>Brown &amp; Alter 2017</a:t>
            </a:r>
          </a:p>
          <a:p>
            <a:r>
              <a:rPr lang="en-US" dirty="0" err="1"/>
              <a:t>Noller</a:t>
            </a:r>
            <a:r>
              <a:rPr lang="en-US" dirty="0"/>
              <a:t>, Frampton &amp; </a:t>
            </a:r>
            <a:r>
              <a:rPr lang="en-US" dirty="0" err="1"/>
              <a:t>Yazar-Klosinski</a:t>
            </a:r>
            <a:r>
              <a:rPr lang="en-US" dirty="0"/>
              <a:t>, 2017</a:t>
            </a:r>
          </a:p>
          <a:p>
            <a:endParaRPr lang="en-US" dirty="0"/>
          </a:p>
        </p:txBody>
      </p:sp>
      <p:sp>
        <p:nvSpPr>
          <p:cNvPr id="7" name="TextBox 6">
            <a:extLst>
              <a:ext uri="{FF2B5EF4-FFF2-40B4-BE49-F238E27FC236}">
                <a16:creationId xmlns:a16="http://schemas.microsoft.com/office/drawing/2014/main" id="{61B3A648-3BB5-DF4D-A083-3C0E7A9BBA5F}"/>
              </a:ext>
            </a:extLst>
          </p:cNvPr>
          <p:cNvSpPr txBox="1"/>
          <p:nvPr/>
        </p:nvSpPr>
        <p:spPr>
          <a:xfrm>
            <a:off x="6504039" y="3333135"/>
            <a:ext cx="2529282" cy="369332"/>
          </a:xfrm>
          <a:prstGeom prst="rect">
            <a:avLst/>
          </a:prstGeom>
          <a:noFill/>
        </p:spPr>
        <p:txBody>
          <a:bodyPr wrap="none" rtlCol="0">
            <a:spAutoFit/>
          </a:bodyPr>
          <a:lstStyle/>
          <a:p>
            <a:r>
              <a:rPr lang="en-US" dirty="0"/>
              <a:t>Ibogaine </a:t>
            </a:r>
            <a:r>
              <a:rPr lang="en-US" dirty="0">
                <a:sym typeface="Wingdings" pitchFamily="2" charset="2"/>
              </a:rPr>
              <a:t> </a:t>
            </a:r>
            <a:r>
              <a:rPr lang="en-US" dirty="0" err="1">
                <a:sym typeface="Wingdings" pitchFamily="2" charset="2"/>
              </a:rPr>
              <a:t>Noribogaine</a:t>
            </a:r>
            <a:r>
              <a:rPr lang="en-US" dirty="0">
                <a:sym typeface="Wingdings" pitchFamily="2" charset="2"/>
              </a:rPr>
              <a:t> </a:t>
            </a:r>
            <a:endParaRPr lang="en-US" dirty="0"/>
          </a:p>
        </p:txBody>
      </p:sp>
      <p:pic>
        <p:nvPicPr>
          <p:cNvPr id="36870" name="Picture 6" descr="Image result for noribogaine ibogaine">
            <a:extLst>
              <a:ext uri="{FF2B5EF4-FFF2-40B4-BE49-F238E27FC236}">
                <a16:creationId xmlns:a16="http://schemas.microsoft.com/office/drawing/2014/main" id="{93A8BA68-7BAA-4F49-8753-D4678A11E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6071" y="2945185"/>
            <a:ext cx="2553909" cy="3240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238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AC006-E8AD-1347-8DAA-D23058BE363D}"/>
              </a:ext>
            </a:extLst>
          </p:cNvPr>
          <p:cNvSpPr>
            <a:spLocks noGrp="1"/>
          </p:cNvSpPr>
          <p:nvPr>
            <p:ph type="title"/>
          </p:nvPr>
        </p:nvSpPr>
        <p:spPr>
          <a:xfrm>
            <a:off x="5069940" y="365124"/>
            <a:ext cx="6172200" cy="1828800"/>
          </a:xfrm>
        </p:spPr>
        <p:txBody>
          <a:bodyPr>
            <a:normAutofit/>
          </a:bodyPr>
          <a:lstStyle/>
          <a:p>
            <a:br>
              <a:rPr lang="en-US" b="1"/>
            </a:br>
            <a:endParaRPr lang="en-US"/>
          </a:p>
        </p:txBody>
      </p:sp>
      <p:sp>
        <p:nvSpPr>
          <p:cNvPr id="3" name="Content Placeholder 2">
            <a:extLst>
              <a:ext uri="{FF2B5EF4-FFF2-40B4-BE49-F238E27FC236}">
                <a16:creationId xmlns:a16="http://schemas.microsoft.com/office/drawing/2014/main" id="{CDC9505B-4C82-D94F-BBF2-111C2D0D5E07}"/>
              </a:ext>
            </a:extLst>
          </p:cNvPr>
          <p:cNvSpPr>
            <a:spLocks noGrp="1"/>
          </p:cNvSpPr>
          <p:nvPr>
            <p:ph idx="1"/>
          </p:nvPr>
        </p:nvSpPr>
        <p:spPr>
          <a:xfrm>
            <a:off x="5069940" y="1303143"/>
            <a:ext cx="6691833" cy="4646920"/>
          </a:xfrm>
        </p:spPr>
        <p:txBody>
          <a:bodyPr>
            <a:normAutofit fontScale="92500" lnSpcReduction="10000"/>
          </a:bodyPr>
          <a:lstStyle/>
          <a:p>
            <a:r>
              <a:rPr lang="en-US" sz="2400" b="1" dirty="0"/>
              <a:t>“Lifetime experience with (classic) psychedelics predicts pro-environmental behavior through an increase in nature relatedness” (</a:t>
            </a:r>
            <a:r>
              <a:rPr lang="en-US" sz="2400" b="1" dirty="0" err="1"/>
              <a:t>Forstmann</a:t>
            </a:r>
            <a:r>
              <a:rPr lang="en-US" sz="2400" b="1" dirty="0"/>
              <a:t> &amp; </a:t>
            </a:r>
            <a:r>
              <a:rPr lang="en-US" sz="2400" b="1" dirty="0" err="1"/>
              <a:t>Sagioglou</a:t>
            </a:r>
            <a:r>
              <a:rPr lang="en-US" sz="2400" b="1" dirty="0"/>
              <a:t> 2017)</a:t>
            </a:r>
          </a:p>
          <a:p>
            <a:pPr lvl="1"/>
            <a:r>
              <a:rPr lang="en-US" dirty="0"/>
              <a:t>general population online survey</a:t>
            </a:r>
            <a:br>
              <a:rPr lang="en-US" b="1" dirty="0"/>
            </a:br>
            <a:endParaRPr lang="en-US" dirty="0"/>
          </a:p>
          <a:p>
            <a:r>
              <a:rPr lang="en-US" sz="2400" dirty="0"/>
              <a:t>More likely to be concerned about environmental issues through nature relatedness and ecological behaviors like recycling, saving water</a:t>
            </a:r>
          </a:p>
          <a:p>
            <a:r>
              <a:rPr lang="en-US" sz="2400" dirty="0"/>
              <a:t>“Using structural equation modeling, found that experience with classic psychedelics uniquely predicted self-reported engagement in pro-environmental behaviors, and that this relationship was statistically explained by people’s degree of self-identification with nature”</a:t>
            </a:r>
          </a:p>
          <a:p>
            <a:endParaRPr lang="en-US" sz="2400" dirty="0"/>
          </a:p>
          <a:p>
            <a:endParaRPr lang="en-US" sz="2400" dirty="0"/>
          </a:p>
        </p:txBody>
      </p:sp>
      <p:pic>
        <p:nvPicPr>
          <p:cNvPr id="11266" name="Picture 2" descr="Image result for eco atlas alex grey">
            <a:extLst>
              <a:ext uri="{FF2B5EF4-FFF2-40B4-BE49-F238E27FC236}">
                <a16:creationId xmlns:a16="http://schemas.microsoft.com/office/drawing/2014/main" id="{6462C68B-3C43-EB49-AEA4-F0843E736B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83" r="5409"/>
          <a:stretch/>
        </p:blipFill>
        <p:spPr bwMode="auto">
          <a:xfrm>
            <a:off x="430227" y="10"/>
            <a:ext cx="463971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4699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D96A06-79FA-E94A-910B-C276FDF98F26}"/>
              </a:ext>
            </a:extLst>
          </p:cNvPr>
          <p:cNvSpPr>
            <a:spLocks noGrp="1"/>
          </p:cNvSpPr>
          <p:nvPr>
            <p:ph idx="1"/>
          </p:nvPr>
        </p:nvSpPr>
        <p:spPr>
          <a:xfrm>
            <a:off x="-423011" y="0"/>
            <a:ext cx="12568517" cy="7184093"/>
          </a:xfrm>
        </p:spPr>
        <p:txBody>
          <a:bodyPr>
            <a:normAutofit lnSpcReduction="10000"/>
          </a:bodyPr>
          <a:lstStyle/>
          <a:p>
            <a:pPr marL="687388" lvl="1" indent="-282575">
              <a:buAutoNum type="arabicPeriod"/>
            </a:pPr>
            <a:r>
              <a:rPr lang="en-US" u="sng" dirty="0">
                <a:solidFill>
                  <a:srgbClr val="FFFFFF"/>
                </a:solidFill>
              </a:rPr>
              <a:t>Oceanic Boundlessness</a:t>
            </a:r>
            <a:endParaRPr lang="en-US" sz="2400" dirty="0">
              <a:solidFill>
                <a:srgbClr val="FFFFFF"/>
              </a:solidFill>
            </a:endParaRPr>
          </a:p>
          <a:p>
            <a:pPr lvl="2"/>
            <a:r>
              <a:rPr lang="en-US" sz="2400" dirty="0">
                <a:solidFill>
                  <a:srgbClr val="FFFFFF"/>
                </a:solidFill>
              </a:rPr>
              <a:t>Comprises items that measures:</a:t>
            </a:r>
          </a:p>
          <a:p>
            <a:pPr lvl="3"/>
            <a:r>
              <a:rPr lang="en-US" sz="2000" dirty="0">
                <a:solidFill>
                  <a:srgbClr val="FFFFFF"/>
                </a:solidFill>
              </a:rPr>
              <a:t>Alterations of ego-boundaries</a:t>
            </a:r>
          </a:p>
          <a:p>
            <a:pPr lvl="3"/>
            <a:r>
              <a:rPr lang="en-US" sz="2000" dirty="0">
                <a:solidFill>
                  <a:srgbClr val="FFFFFF"/>
                </a:solidFill>
              </a:rPr>
              <a:t>Experience of unity and transcendence of space &amp; time</a:t>
            </a:r>
          </a:p>
          <a:p>
            <a:pPr lvl="3"/>
            <a:r>
              <a:rPr lang="en-US" sz="2000" dirty="0">
                <a:solidFill>
                  <a:srgbClr val="FFFFFF"/>
                </a:solidFill>
              </a:rPr>
              <a:t>Spiritual experiences</a:t>
            </a:r>
          </a:p>
          <a:p>
            <a:pPr lvl="3"/>
            <a:r>
              <a:rPr lang="en-US" sz="2000" dirty="0">
                <a:solidFill>
                  <a:srgbClr val="FFFFFF"/>
                </a:solidFill>
              </a:rPr>
              <a:t>Sense of intuitive understanding </a:t>
            </a:r>
          </a:p>
          <a:p>
            <a:pPr lvl="3"/>
            <a:r>
              <a:rPr lang="en-US" sz="2000" dirty="0">
                <a:solidFill>
                  <a:srgbClr val="FFFFFF"/>
                </a:solidFill>
              </a:rPr>
              <a:t>Changes in emotions ranging from heightened mood to bliss and ecstasy. </a:t>
            </a:r>
          </a:p>
          <a:p>
            <a:pPr marL="457200" lvl="1" indent="0">
              <a:buNone/>
            </a:pPr>
            <a:r>
              <a:rPr lang="en-US" dirty="0">
                <a:solidFill>
                  <a:srgbClr val="FFFFFF"/>
                </a:solidFill>
              </a:rPr>
              <a:t>2. </a:t>
            </a:r>
            <a:r>
              <a:rPr lang="en-US" u="sng" dirty="0">
                <a:solidFill>
                  <a:srgbClr val="FFFFFF"/>
                </a:solidFill>
              </a:rPr>
              <a:t>Anxious ego-dissolutions</a:t>
            </a:r>
            <a:r>
              <a:rPr lang="en-US" dirty="0">
                <a:solidFill>
                  <a:srgbClr val="FFFFFF"/>
                </a:solidFill>
              </a:rPr>
              <a:t> </a:t>
            </a:r>
          </a:p>
          <a:p>
            <a:pPr lvl="2"/>
            <a:r>
              <a:rPr lang="en-US" sz="2400" dirty="0">
                <a:solidFill>
                  <a:srgbClr val="FFFFFF"/>
                </a:solidFill>
              </a:rPr>
              <a:t>Characterized by:</a:t>
            </a:r>
          </a:p>
          <a:p>
            <a:pPr lvl="3"/>
            <a:r>
              <a:rPr lang="en-US" sz="2000" dirty="0">
                <a:solidFill>
                  <a:srgbClr val="FFFFFF"/>
                </a:solidFill>
              </a:rPr>
              <a:t>Disintegration of the coherent self/ego or separation of the self from the world</a:t>
            </a:r>
          </a:p>
          <a:p>
            <a:pPr lvl="3"/>
            <a:r>
              <a:rPr lang="en-US" sz="2000" dirty="0">
                <a:solidFill>
                  <a:srgbClr val="FFFFFF"/>
                </a:solidFill>
              </a:rPr>
              <a:t>Loss of self control over one’s autonomy </a:t>
            </a:r>
          </a:p>
          <a:p>
            <a:pPr lvl="3"/>
            <a:r>
              <a:rPr lang="en-US" sz="2000" dirty="0">
                <a:solidFill>
                  <a:srgbClr val="FFFFFF"/>
                </a:solidFill>
              </a:rPr>
              <a:t>Cognitive impairment</a:t>
            </a:r>
          </a:p>
          <a:p>
            <a:pPr lvl="3"/>
            <a:r>
              <a:rPr lang="en-US" sz="2000" dirty="0">
                <a:solidFill>
                  <a:srgbClr val="FFFFFF"/>
                </a:solidFill>
              </a:rPr>
              <a:t>Anxiety / panic</a:t>
            </a:r>
          </a:p>
          <a:p>
            <a:pPr lvl="3"/>
            <a:r>
              <a:rPr lang="en-US" sz="2000" dirty="0">
                <a:solidFill>
                  <a:srgbClr val="FFFFFF"/>
                </a:solidFill>
              </a:rPr>
              <a:t>Motor disturbances or catatonia. </a:t>
            </a:r>
          </a:p>
          <a:p>
            <a:pPr marL="457200" lvl="1" indent="0">
              <a:buNone/>
            </a:pPr>
            <a:r>
              <a:rPr lang="en-US" dirty="0">
                <a:solidFill>
                  <a:srgbClr val="FFFFFF"/>
                </a:solidFill>
              </a:rPr>
              <a:t>3. </a:t>
            </a:r>
            <a:r>
              <a:rPr lang="en-US" u="sng" dirty="0">
                <a:solidFill>
                  <a:srgbClr val="FFFFFF"/>
                </a:solidFill>
              </a:rPr>
              <a:t>Visionary restructuralization </a:t>
            </a:r>
          </a:p>
          <a:p>
            <a:pPr lvl="2"/>
            <a:r>
              <a:rPr lang="en-US" sz="2200" dirty="0">
                <a:solidFill>
                  <a:srgbClr val="FFFFFF"/>
                </a:solidFill>
              </a:rPr>
              <a:t>Assessing elementary and complex pseudohallucinations or true hallucinations or  illusions</a:t>
            </a:r>
          </a:p>
          <a:p>
            <a:pPr lvl="2"/>
            <a:r>
              <a:rPr lang="en-US" sz="2200" dirty="0">
                <a:solidFill>
                  <a:srgbClr val="FFFFFF"/>
                </a:solidFill>
              </a:rPr>
              <a:t>Audio-visual synesthesia’s</a:t>
            </a:r>
          </a:p>
          <a:p>
            <a:pPr lvl="2"/>
            <a:r>
              <a:rPr lang="en-US" sz="2200" dirty="0">
                <a:solidFill>
                  <a:srgbClr val="FFFFFF"/>
                </a:solidFill>
              </a:rPr>
              <a:t>Changed meaning of percepts</a:t>
            </a:r>
          </a:p>
          <a:p>
            <a:pPr lvl="2"/>
            <a:r>
              <a:rPr lang="en-US" sz="2200" dirty="0">
                <a:solidFill>
                  <a:srgbClr val="FFFFFF"/>
                </a:solidFill>
              </a:rPr>
              <a:t>Vivid recollection of memories and imagery from memory</a:t>
            </a:r>
          </a:p>
          <a:p>
            <a:pPr lvl="2"/>
            <a:r>
              <a:rPr lang="en-US" sz="2200" dirty="0">
                <a:solidFill>
                  <a:srgbClr val="FFFFFF"/>
                </a:solidFill>
              </a:rPr>
              <a:t>Facilitated imagination. </a:t>
            </a:r>
          </a:p>
          <a:p>
            <a:pPr lvl="1"/>
            <a:endParaRPr lang="en-US" sz="1600" dirty="0">
              <a:solidFill>
                <a:srgbClr val="FFFFFF"/>
              </a:solidFill>
            </a:endParaRPr>
          </a:p>
        </p:txBody>
      </p:sp>
      <p:pic>
        <p:nvPicPr>
          <p:cNvPr id="7" name="Graphic 6" descr="Brain in head">
            <a:extLst>
              <a:ext uri="{FF2B5EF4-FFF2-40B4-BE49-F238E27FC236}">
                <a16:creationId xmlns:a16="http://schemas.microsoft.com/office/drawing/2014/main" id="{ECA51980-367D-4F15-BFB4-E68D452947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77600" y="26894"/>
            <a:ext cx="914400" cy="914400"/>
          </a:xfrm>
          <a:prstGeom prst="rect">
            <a:avLst/>
          </a:prstGeom>
        </p:spPr>
      </p:pic>
    </p:spTree>
    <p:extLst>
      <p:ext uri="{BB962C8B-B14F-4D97-AF65-F5344CB8AC3E}">
        <p14:creationId xmlns:p14="http://schemas.microsoft.com/office/powerpoint/2010/main" val="1091571811"/>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C01C0-214E-4A41-A115-39558648ACCF}"/>
              </a:ext>
            </a:extLst>
          </p:cNvPr>
          <p:cNvSpPr>
            <a:spLocks noGrp="1"/>
          </p:cNvSpPr>
          <p:nvPr>
            <p:ph type="title"/>
          </p:nvPr>
        </p:nvSpPr>
        <p:spPr>
          <a:xfrm>
            <a:off x="6511412" y="-585990"/>
            <a:ext cx="5518355" cy="1794072"/>
          </a:xfrm>
        </p:spPr>
        <p:txBody>
          <a:bodyPr>
            <a:normAutofit/>
          </a:bodyPr>
          <a:lstStyle/>
          <a:p>
            <a:pPr algn="r"/>
            <a:r>
              <a:rPr lang="en-US" sz="4800" dirty="0">
                <a:solidFill>
                  <a:schemeClr val="accent1"/>
                </a:solidFill>
              </a:rPr>
              <a:t>Animal Models</a:t>
            </a:r>
          </a:p>
        </p:txBody>
      </p:sp>
      <p:sp>
        <p:nvSpPr>
          <p:cNvPr id="3" name="Content Placeholder 2">
            <a:extLst>
              <a:ext uri="{FF2B5EF4-FFF2-40B4-BE49-F238E27FC236}">
                <a16:creationId xmlns:a16="http://schemas.microsoft.com/office/drawing/2014/main" id="{57083516-4BF3-DD4D-BB91-DA8EC394DB1E}"/>
              </a:ext>
            </a:extLst>
          </p:cNvPr>
          <p:cNvSpPr>
            <a:spLocks noGrp="1"/>
          </p:cNvSpPr>
          <p:nvPr>
            <p:ph idx="1"/>
          </p:nvPr>
        </p:nvSpPr>
        <p:spPr>
          <a:xfrm>
            <a:off x="4838872" y="1657971"/>
            <a:ext cx="6699504" cy="4930246"/>
          </a:xfrm>
        </p:spPr>
        <p:txBody>
          <a:bodyPr anchor="ctr">
            <a:normAutofit lnSpcReduction="10000"/>
          </a:bodyPr>
          <a:lstStyle/>
          <a:p>
            <a:pPr marL="0" indent="0">
              <a:buNone/>
            </a:pPr>
            <a:r>
              <a:rPr lang="en-US" sz="2400" dirty="0"/>
              <a:t>1.  5-HT2A agonists (DOI) anxiolytic in the EPM</a:t>
            </a:r>
          </a:p>
          <a:p>
            <a:pPr lvl="1"/>
            <a:r>
              <a:rPr lang="en-US" dirty="0"/>
              <a:t>0.5, 1, 2 mg/kg</a:t>
            </a:r>
          </a:p>
          <a:p>
            <a:pPr lvl="1"/>
            <a:endParaRPr lang="en-US" dirty="0"/>
          </a:p>
          <a:p>
            <a:pPr marL="0" indent="0">
              <a:buNone/>
            </a:pPr>
            <a:r>
              <a:rPr lang="en-US" sz="2400" dirty="0"/>
              <a:t>2.  Facilitate fear conditioning </a:t>
            </a:r>
            <a:r>
              <a:rPr lang="en-US" sz="2400" b="1" u="sng" dirty="0"/>
              <a:t>and</a:t>
            </a:r>
            <a:r>
              <a:rPr lang="en-US" sz="2400" dirty="0"/>
              <a:t> extinction depending on time of administration</a:t>
            </a:r>
          </a:p>
          <a:p>
            <a:endParaRPr lang="en-US" sz="2400" dirty="0"/>
          </a:p>
          <a:p>
            <a:pPr marL="0" indent="0">
              <a:buNone/>
            </a:pPr>
            <a:r>
              <a:rPr lang="en-US" sz="2400" dirty="0"/>
              <a:t>3.  Increase impulsivity in a D</a:t>
            </a:r>
            <a:r>
              <a:rPr lang="en-US" sz="2400" baseline="-25000" dirty="0"/>
              <a:t>2</a:t>
            </a:r>
            <a:r>
              <a:rPr lang="en-US" sz="2400" dirty="0"/>
              <a:t> dependent manner</a:t>
            </a:r>
          </a:p>
          <a:p>
            <a:endParaRPr lang="en-US" sz="2400" dirty="0"/>
          </a:p>
          <a:p>
            <a:pPr marL="457200" indent="-457200">
              <a:buAutoNum type="arabicPeriod" startAt="4"/>
            </a:pPr>
            <a:r>
              <a:rPr lang="en-US" sz="2400" dirty="0"/>
              <a:t>Chronic LSD treatment  </a:t>
            </a:r>
            <a:r>
              <a:rPr lang="en-US" sz="2400" dirty="0">
                <a:sym typeface="Wingdings" pitchFamily="2" charset="2"/>
              </a:rPr>
              <a:t> persistent behavioral abnormalities lasting long after drug administration ends</a:t>
            </a:r>
          </a:p>
          <a:p>
            <a:pPr marL="457200" indent="-457200">
              <a:buAutoNum type="arabicPeriod" startAt="4"/>
            </a:pPr>
            <a:r>
              <a:rPr lang="en-US" sz="2400" dirty="0">
                <a:sym typeface="Wingdings" pitchFamily="2" charset="2"/>
              </a:rPr>
              <a:t>DOI attenuates ethanol consumption </a:t>
            </a:r>
          </a:p>
          <a:p>
            <a:pPr marL="457200" lvl="1" indent="0">
              <a:buNone/>
            </a:pPr>
            <a:r>
              <a:rPr lang="en-US" sz="2000" dirty="0"/>
              <a:t>		PMID: 31309240</a:t>
            </a:r>
          </a:p>
          <a:p>
            <a:endParaRPr lang="en-US" sz="2400" dirty="0"/>
          </a:p>
        </p:txBody>
      </p:sp>
      <p:pic>
        <p:nvPicPr>
          <p:cNvPr id="5" name="Picture 4" descr="A screenshot of a cell phone&#10;&#10;Description automatically generated">
            <a:extLst>
              <a:ext uri="{FF2B5EF4-FFF2-40B4-BE49-F238E27FC236}">
                <a16:creationId xmlns:a16="http://schemas.microsoft.com/office/drawing/2014/main" id="{ED331BB1-4BA7-274C-BD77-1FDB02D7D3B5}"/>
              </a:ext>
            </a:extLst>
          </p:cNvPr>
          <p:cNvPicPr>
            <a:picLocks noChangeAspect="1"/>
          </p:cNvPicPr>
          <p:nvPr/>
        </p:nvPicPr>
        <p:blipFill rotWithShape="1">
          <a:blip r:embed="rId2"/>
          <a:srcRect b="16715"/>
          <a:stretch/>
        </p:blipFill>
        <p:spPr>
          <a:xfrm>
            <a:off x="-14285" y="816804"/>
            <a:ext cx="4705380" cy="5908461"/>
          </a:xfrm>
          <a:prstGeom prst="rect">
            <a:avLst/>
          </a:prstGeom>
        </p:spPr>
      </p:pic>
      <p:pic>
        <p:nvPicPr>
          <p:cNvPr id="7" name="Picture 6" descr="A close up of a logo&#10;&#10;Description automatically generated">
            <a:extLst>
              <a:ext uri="{FF2B5EF4-FFF2-40B4-BE49-F238E27FC236}">
                <a16:creationId xmlns:a16="http://schemas.microsoft.com/office/drawing/2014/main" id="{4CE9FA54-4761-204D-B967-BA92262009EF}"/>
              </a:ext>
            </a:extLst>
          </p:cNvPr>
          <p:cNvPicPr>
            <a:picLocks noChangeAspect="1"/>
          </p:cNvPicPr>
          <p:nvPr/>
        </p:nvPicPr>
        <p:blipFill>
          <a:blip r:embed="rId3"/>
          <a:stretch>
            <a:fillRect/>
          </a:stretch>
        </p:blipFill>
        <p:spPr>
          <a:xfrm>
            <a:off x="0" y="18940"/>
            <a:ext cx="6794500" cy="876300"/>
          </a:xfrm>
          <a:prstGeom prst="rect">
            <a:avLst/>
          </a:prstGeom>
        </p:spPr>
      </p:pic>
      <p:sp>
        <p:nvSpPr>
          <p:cNvPr id="9" name="TextBox 8">
            <a:extLst>
              <a:ext uri="{FF2B5EF4-FFF2-40B4-BE49-F238E27FC236}">
                <a16:creationId xmlns:a16="http://schemas.microsoft.com/office/drawing/2014/main" id="{9D6351BA-3ED6-604E-9990-50FC9CBF83C2}"/>
              </a:ext>
            </a:extLst>
          </p:cNvPr>
          <p:cNvSpPr txBox="1"/>
          <p:nvPr/>
        </p:nvSpPr>
        <p:spPr>
          <a:xfrm>
            <a:off x="1276145" y="87758"/>
            <a:ext cx="3087512" cy="369332"/>
          </a:xfrm>
          <a:prstGeom prst="rect">
            <a:avLst/>
          </a:prstGeom>
          <a:noFill/>
        </p:spPr>
        <p:txBody>
          <a:bodyPr wrap="none" rtlCol="0">
            <a:spAutoFit/>
          </a:bodyPr>
          <a:lstStyle/>
          <a:p>
            <a:r>
              <a:rPr lang="en-US" dirty="0"/>
              <a:t>Hanks &amp; Gonzalez-</a:t>
            </a:r>
            <a:r>
              <a:rPr lang="en-US" dirty="0" err="1"/>
              <a:t>Maeso</a:t>
            </a:r>
            <a:r>
              <a:rPr lang="en-US" dirty="0"/>
              <a:t> 2013</a:t>
            </a:r>
          </a:p>
        </p:txBody>
      </p:sp>
    </p:spTree>
    <p:extLst>
      <p:ext uri="{BB962C8B-B14F-4D97-AF65-F5344CB8AC3E}">
        <p14:creationId xmlns:p14="http://schemas.microsoft.com/office/powerpoint/2010/main" val="22415477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Content Placeholder 2">
            <a:extLst>
              <a:ext uri="{FF2B5EF4-FFF2-40B4-BE49-F238E27FC236}">
                <a16:creationId xmlns:a16="http://schemas.microsoft.com/office/drawing/2014/main" id="{48A5A80E-4785-504B-AC45-0E24698131D0}"/>
              </a:ext>
            </a:extLst>
          </p:cNvPr>
          <p:cNvSpPr>
            <a:spLocks noGrp="1"/>
          </p:cNvSpPr>
          <p:nvPr>
            <p:ph idx="1"/>
          </p:nvPr>
        </p:nvSpPr>
        <p:spPr>
          <a:xfrm>
            <a:off x="5732630" y="-29494"/>
            <a:ext cx="6302054" cy="6725265"/>
          </a:xfrm>
        </p:spPr>
        <p:txBody>
          <a:bodyPr>
            <a:noAutofit/>
          </a:bodyPr>
          <a:lstStyle/>
          <a:p>
            <a:pPr lvl="1"/>
            <a:r>
              <a:rPr lang="en-US" sz="2000" dirty="0">
                <a:latin typeface="Georgia" panose="02040502050405020303" pitchFamily="18" charset="0"/>
              </a:rPr>
              <a:t>Induced by serotonergic psychedelics</a:t>
            </a:r>
          </a:p>
          <a:p>
            <a:pPr lvl="1"/>
            <a:r>
              <a:rPr lang="en-US" sz="2000" b="1" u="sng" dirty="0">
                <a:latin typeface="Georgia" panose="02040502050405020303" pitchFamily="18" charset="0"/>
              </a:rPr>
              <a:t>Not</a:t>
            </a:r>
            <a:r>
              <a:rPr lang="en-US" sz="2000" b="1" dirty="0">
                <a:latin typeface="Georgia" panose="02040502050405020303" pitchFamily="18" charset="0"/>
              </a:rPr>
              <a:t> </a:t>
            </a:r>
            <a:r>
              <a:rPr lang="en-US" sz="2000" dirty="0">
                <a:latin typeface="Georgia" panose="02040502050405020303" pitchFamily="18" charset="0"/>
              </a:rPr>
              <a:t>non-psychedelic 5-HT</a:t>
            </a:r>
            <a:r>
              <a:rPr lang="en-US" sz="2000" baseline="-25000" dirty="0">
                <a:latin typeface="Georgia" panose="02040502050405020303" pitchFamily="18" charset="0"/>
              </a:rPr>
              <a:t>2A </a:t>
            </a:r>
            <a:r>
              <a:rPr lang="en-US" sz="2000" dirty="0">
                <a:latin typeface="Georgia" panose="02040502050405020303" pitchFamily="18" charset="0"/>
              </a:rPr>
              <a:t>agonists (</a:t>
            </a:r>
            <a:r>
              <a:rPr lang="en-US" sz="2000" dirty="0" err="1">
                <a:latin typeface="Georgia" panose="02040502050405020303" pitchFamily="18" charset="0"/>
              </a:rPr>
              <a:t>Lisuride</a:t>
            </a:r>
            <a:r>
              <a:rPr lang="en-US" sz="2000" dirty="0">
                <a:latin typeface="Georgia" panose="02040502050405020303" pitchFamily="18" charset="0"/>
              </a:rPr>
              <a:t>)</a:t>
            </a:r>
          </a:p>
          <a:p>
            <a:pPr lvl="1"/>
            <a:r>
              <a:rPr lang="en-US" sz="2000" dirty="0">
                <a:latin typeface="Georgia" panose="02040502050405020303" pitchFamily="18" charset="0"/>
              </a:rPr>
              <a:t>Absent in 5-HT</a:t>
            </a:r>
            <a:r>
              <a:rPr lang="en-US" sz="2000" baseline="-25000" dirty="0">
                <a:latin typeface="Georgia" panose="02040502050405020303" pitchFamily="18" charset="0"/>
              </a:rPr>
              <a:t>2A</a:t>
            </a:r>
            <a:r>
              <a:rPr lang="en-US" sz="2000" baseline="30000" dirty="0">
                <a:latin typeface="Georgia" panose="02040502050405020303" pitchFamily="18" charset="0"/>
              </a:rPr>
              <a:t>-/-</a:t>
            </a:r>
            <a:r>
              <a:rPr lang="en-US" sz="2000" dirty="0">
                <a:latin typeface="Georgia" panose="02040502050405020303" pitchFamily="18" charset="0"/>
              </a:rPr>
              <a:t> KO mice </a:t>
            </a:r>
          </a:p>
          <a:p>
            <a:pPr lvl="2"/>
            <a:r>
              <a:rPr lang="en-US" dirty="0">
                <a:latin typeface="Georgia" panose="02040502050405020303" pitchFamily="18" charset="0"/>
              </a:rPr>
              <a:t>Restored by selective restoration in cortical pyramidal cells</a:t>
            </a:r>
          </a:p>
          <a:p>
            <a:pPr lvl="1"/>
            <a:r>
              <a:rPr lang="en-US" sz="2000" dirty="0">
                <a:latin typeface="Georgia" panose="02040502050405020303" pitchFamily="18" charset="0"/>
              </a:rPr>
              <a:t>Infusion of DOI into the prelimbic cortex sufficient (</a:t>
            </a:r>
            <a:r>
              <a:rPr lang="en-US" sz="2000" dirty="0" err="1">
                <a:latin typeface="Georgia" panose="02040502050405020303" pitchFamily="18" charset="0"/>
              </a:rPr>
              <a:t>Willins</a:t>
            </a:r>
            <a:r>
              <a:rPr lang="en-US" sz="2000" dirty="0">
                <a:latin typeface="Georgia" panose="02040502050405020303" pitchFamily="18" charset="0"/>
              </a:rPr>
              <a:t> &amp; Meltzer 1997)</a:t>
            </a:r>
          </a:p>
          <a:p>
            <a:pPr lvl="2"/>
            <a:endParaRPr lang="en-US" dirty="0">
              <a:latin typeface="Georgia" panose="02040502050405020303" pitchFamily="18" charset="0"/>
            </a:endParaRPr>
          </a:p>
          <a:p>
            <a:pPr lvl="1"/>
            <a:r>
              <a:rPr lang="en-US" sz="2000" dirty="0">
                <a:latin typeface="Georgia" panose="02040502050405020303" pitchFamily="18" charset="0"/>
              </a:rPr>
              <a:t>But… HTR also reported to be induced by  </a:t>
            </a:r>
          </a:p>
          <a:p>
            <a:pPr lvl="2"/>
            <a:r>
              <a:rPr lang="en-US" dirty="0">
                <a:latin typeface="Georgia" panose="02040502050405020303" pitchFamily="18" charset="0"/>
              </a:rPr>
              <a:t>5HTP </a:t>
            </a:r>
          </a:p>
          <a:p>
            <a:pPr lvl="2"/>
            <a:r>
              <a:rPr lang="en-US" dirty="0">
                <a:latin typeface="Georgia" panose="02040502050405020303" pitchFamily="18" charset="0"/>
              </a:rPr>
              <a:t>SR141716A (CB</a:t>
            </a:r>
            <a:r>
              <a:rPr lang="en-US" baseline="-25000" dirty="0">
                <a:latin typeface="Georgia" panose="02040502050405020303" pitchFamily="18" charset="0"/>
              </a:rPr>
              <a:t>1 </a:t>
            </a:r>
            <a:r>
              <a:rPr lang="en-US" dirty="0">
                <a:latin typeface="Georgia" panose="02040502050405020303" pitchFamily="18" charset="0"/>
              </a:rPr>
              <a:t>antagonist)</a:t>
            </a:r>
          </a:p>
          <a:p>
            <a:pPr lvl="2"/>
            <a:r>
              <a:rPr lang="en-US" dirty="0">
                <a:latin typeface="Georgia" panose="02040502050405020303" pitchFamily="18" charset="0"/>
              </a:rPr>
              <a:t>Yohimbine (alpha-2 antagonist) (reported to cause hallucinations)</a:t>
            </a:r>
          </a:p>
          <a:p>
            <a:pPr lvl="2"/>
            <a:r>
              <a:rPr lang="en-US" dirty="0">
                <a:latin typeface="Georgia" panose="02040502050405020303" pitchFamily="18" charset="0"/>
              </a:rPr>
              <a:t>Atropine (muscarinic antagonist)</a:t>
            </a:r>
          </a:p>
          <a:p>
            <a:pPr lvl="1"/>
            <a:endParaRPr lang="en-US" sz="2000" dirty="0">
              <a:latin typeface="Georgia" panose="02040502050405020303" pitchFamily="18" charset="0"/>
            </a:endParaRPr>
          </a:p>
          <a:p>
            <a:pPr lvl="1"/>
            <a:r>
              <a:rPr lang="en-US" sz="2000" b="1" dirty="0">
                <a:latin typeface="Georgia" panose="02040502050405020303" pitchFamily="18" charset="0"/>
              </a:rPr>
              <a:t>mGlu2</a:t>
            </a:r>
            <a:r>
              <a:rPr lang="en-US" sz="2000" dirty="0">
                <a:latin typeface="Georgia" panose="02040502050405020303" pitchFamily="18" charset="0"/>
              </a:rPr>
              <a:t>/3 agonist LY354740 blocks HTR </a:t>
            </a:r>
          </a:p>
          <a:p>
            <a:pPr lvl="2"/>
            <a:r>
              <a:rPr lang="en-US" b="1" dirty="0">
                <a:latin typeface="Georgia" panose="02040502050405020303" pitchFamily="18" charset="0"/>
              </a:rPr>
              <a:t>mGlu2</a:t>
            </a:r>
            <a:r>
              <a:rPr lang="en-US" dirty="0">
                <a:latin typeface="Georgia" panose="02040502050405020303" pitchFamily="18" charset="0"/>
              </a:rPr>
              <a:t> KO block HTR but not mGlu3 KO</a:t>
            </a:r>
          </a:p>
          <a:p>
            <a:pPr lvl="2"/>
            <a:r>
              <a:rPr lang="en-US" dirty="0">
                <a:latin typeface="Georgia" panose="02040502050405020303" pitchFamily="18" charset="0"/>
              </a:rPr>
              <a:t>Restoring </a:t>
            </a:r>
            <a:r>
              <a:rPr lang="en-US" b="1" dirty="0">
                <a:latin typeface="Georgia" panose="02040502050405020303" pitchFamily="18" charset="0"/>
              </a:rPr>
              <a:t>mGlu2</a:t>
            </a:r>
            <a:r>
              <a:rPr lang="en-US" dirty="0">
                <a:latin typeface="Georgia" panose="02040502050405020303" pitchFamily="18" charset="0"/>
              </a:rPr>
              <a:t> expression in frontal cortex neurons restores HTR</a:t>
            </a:r>
            <a:endParaRPr lang="en-US" sz="2000" dirty="0">
              <a:latin typeface="Georgia" panose="02040502050405020303" pitchFamily="18" charset="0"/>
            </a:endParaRPr>
          </a:p>
          <a:p>
            <a:pPr lvl="1"/>
            <a:r>
              <a:rPr lang="en-US" sz="2000" dirty="0">
                <a:latin typeface="Georgia" panose="02040502050405020303" pitchFamily="18" charset="0"/>
              </a:rPr>
              <a:t>mGlu2 KO mice do not show HTR (LSD or DOI)</a:t>
            </a:r>
          </a:p>
          <a:p>
            <a:pPr lvl="1"/>
            <a:endParaRPr lang="en-US" sz="2000" dirty="0">
              <a:latin typeface="Georgia" panose="02040502050405020303" pitchFamily="18" charset="0"/>
            </a:endParaRPr>
          </a:p>
        </p:txBody>
      </p:sp>
      <p:grpSp>
        <p:nvGrpSpPr>
          <p:cNvPr id="9" name="Group 8">
            <a:extLst>
              <a:ext uri="{FF2B5EF4-FFF2-40B4-BE49-F238E27FC236}">
                <a16:creationId xmlns:a16="http://schemas.microsoft.com/office/drawing/2014/main" id="{1CFA43C8-C2E4-E94B-8A1D-46D0742D7A4D}"/>
              </a:ext>
            </a:extLst>
          </p:cNvPr>
          <p:cNvGrpSpPr/>
          <p:nvPr/>
        </p:nvGrpSpPr>
        <p:grpSpPr>
          <a:xfrm>
            <a:off x="629503" y="484632"/>
            <a:ext cx="4836994" cy="5733288"/>
            <a:chOff x="-164115" y="-45629"/>
            <a:chExt cx="3490603" cy="4137410"/>
          </a:xfrm>
        </p:grpSpPr>
        <p:sp>
          <p:nvSpPr>
            <p:cNvPr id="4" name="Title 1">
              <a:extLst>
                <a:ext uri="{FF2B5EF4-FFF2-40B4-BE49-F238E27FC236}">
                  <a16:creationId xmlns:a16="http://schemas.microsoft.com/office/drawing/2014/main" id="{D41B9CF3-5560-AA4D-806E-F2B01D2B4ABA}"/>
                </a:ext>
              </a:extLst>
            </p:cNvPr>
            <p:cNvSpPr txBox="1">
              <a:spLocks/>
            </p:cNvSpPr>
            <p:nvPr/>
          </p:nvSpPr>
          <p:spPr>
            <a:xfrm>
              <a:off x="-164115" y="2766218"/>
              <a:ext cx="349060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600" dirty="0">
                  <a:solidFill>
                    <a:schemeClr val="bg1"/>
                  </a:solidFill>
                  <a:latin typeface="Georgia" panose="02040502050405020303" pitchFamily="18" charset="0"/>
                </a:rPr>
                <a:t>Head Twitch Response (HTR)</a:t>
              </a:r>
            </a:p>
          </p:txBody>
        </p:sp>
        <p:pic>
          <p:nvPicPr>
            <p:cNvPr id="5" name="Picture 3" descr="page3image14345760">
              <a:extLst>
                <a:ext uri="{FF2B5EF4-FFF2-40B4-BE49-F238E27FC236}">
                  <a16:creationId xmlns:a16="http://schemas.microsoft.com/office/drawing/2014/main" id="{71828471-19B8-A54C-9977-F84E9DF82D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604" t="64590"/>
            <a:stretch/>
          </p:blipFill>
          <p:spPr bwMode="auto">
            <a:xfrm>
              <a:off x="65352" y="-5000"/>
              <a:ext cx="3031671" cy="26385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A01BC83-9EFE-2942-800B-E21DF41A777D}"/>
                </a:ext>
              </a:extLst>
            </p:cNvPr>
            <p:cNvSpPr txBox="1"/>
            <p:nvPr/>
          </p:nvSpPr>
          <p:spPr>
            <a:xfrm>
              <a:off x="287471" y="-45629"/>
              <a:ext cx="2809552" cy="369332"/>
            </a:xfrm>
            <a:prstGeom prst="rect">
              <a:avLst/>
            </a:prstGeom>
            <a:noFill/>
          </p:spPr>
          <p:txBody>
            <a:bodyPr wrap="none" rtlCol="0">
              <a:normAutofit/>
            </a:bodyPr>
            <a:lstStyle/>
            <a:p>
              <a:pPr>
                <a:lnSpc>
                  <a:spcPct val="90000"/>
                </a:lnSpc>
                <a:spcAft>
                  <a:spcPts val="600"/>
                </a:spcAft>
              </a:pPr>
              <a:r>
                <a:rPr lang="en-US" sz="2800" dirty="0">
                  <a:solidFill>
                    <a:schemeClr val="bg1"/>
                  </a:solidFill>
                </a:rPr>
                <a:t>(Halberstadt &amp; Meyer 2013)</a:t>
              </a:r>
            </a:p>
          </p:txBody>
        </p:sp>
      </p:grpSp>
    </p:spTree>
    <p:extLst>
      <p:ext uri="{BB962C8B-B14F-4D97-AF65-F5344CB8AC3E}">
        <p14:creationId xmlns:p14="http://schemas.microsoft.com/office/powerpoint/2010/main" val="146707066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E59437-94A8-094E-87F5-B89A3E399159}"/>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br>
              <a:rPr lang="en-US" sz="3700" kern="1200" dirty="0">
                <a:solidFill>
                  <a:srgbClr val="FFFFFF"/>
                </a:solidFill>
                <a:latin typeface="+mj-lt"/>
                <a:ea typeface="+mj-ea"/>
                <a:cs typeface="+mj-cs"/>
              </a:rPr>
            </a:br>
            <a:r>
              <a:rPr lang="en-US" sz="3700" kern="1200" dirty="0">
                <a:solidFill>
                  <a:srgbClr val="FFFFFF"/>
                </a:solidFill>
                <a:latin typeface="+mj-lt"/>
                <a:ea typeface="+mj-ea"/>
                <a:cs typeface="+mj-cs"/>
              </a:rPr>
              <a:t>HTR Potency(rodent)</a:t>
            </a:r>
            <a:br>
              <a:rPr lang="en-US" sz="3700" kern="1200" dirty="0">
                <a:solidFill>
                  <a:srgbClr val="FFFFFF"/>
                </a:solidFill>
                <a:latin typeface="+mj-lt"/>
                <a:ea typeface="+mj-ea"/>
                <a:cs typeface="+mj-cs"/>
              </a:rPr>
            </a:br>
            <a:r>
              <a:rPr lang="en-US" sz="3700" kern="1200" dirty="0">
                <a:solidFill>
                  <a:srgbClr val="FFFFFF"/>
                </a:solidFill>
                <a:latin typeface="+mj-lt"/>
                <a:ea typeface="+mj-ea"/>
                <a:cs typeface="+mj-cs"/>
              </a:rPr>
              <a:t> &amp;</a:t>
            </a:r>
            <a:br>
              <a:rPr lang="en-US" sz="3700" kern="1200" dirty="0">
                <a:solidFill>
                  <a:srgbClr val="FFFFFF"/>
                </a:solidFill>
                <a:latin typeface="+mj-lt"/>
                <a:ea typeface="+mj-ea"/>
                <a:cs typeface="+mj-cs"/>
              </a:rPr>
            </a:br>
            <a:r>
              <a:rPr lang="en-US" sz="3700" kern="1200" dirty="0">
                <a:solidFill>
                  <a:srgbClr val="FFFFFF"/>
                </a:solidFill>
                <a:latin typeface="+mj-lt"/>
                <a:ea typeface="+mj-ea"/>
                <a:cs typeface="+mj-cs"/>
              </a:rPr>
              <a:t> Hallucinogenic Potency (human)</a:t>
            </a:r>
          </a:p>
        </p:txBody>
      </p:sp>
      <p:pic>
        <p:nvPicPr>
          <p:cNvPr id="5" name="Picture 4">
            <a:extLst>
              <a:ext uri="{FF2B5EF4-FFF2-40B4-BE49-F238E27FC236}">
                <a16:creationId xmlns:a16="http://schemas.microsoft.com/office/drawing/2014/main" id="{0F242FE2-9896-574B-9784-2C7F60FBAC15}"/>
              </a:ext>
            </a:extLst>
          </p:cNvPr>
          <p:cNvPicPr>
            <a:picLocks noChangeAspect="1"/>
          </p:cNvPicPr>
          <p:nvPr/>
        </p:nvPicPr>
        <p:blipFill>
          <a:blip r:embed="rId2"/>
          <a:stretch>
            <a:fillRect/>
          </a:stretch>
        </p:blipFill>
        <p:spPr>
          <a:xfrm>
            <a:off x="5359683" y="492573"/>
            <a:ext cx="6141823" cy="5880796"/>
          </a:xfrm>
          <a:prstGeom prst="rect">
            <a:avLst/>
          </a:prstGeom>
        </p:spPr>
      </p:pic>
    </p:spTree>
    <p:extLst>
      <p:ext uri="{BB962C8B-B14F-4D97-AF65-F5344CB8AC3E}">
        <p14:creationId xmlns:p14="http://schemas.microsoft.com/office/powerpoint/2010/main" val="24645450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AA2B55-6075-9247-9E9B-8BE429CC3CD4}"/>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tabLst>
                <a:tab pos="4783138" algn="l"/>
              </a:tabLst>
            </a:pPr>
            <a:r>
              <a:rPr lang="en-US" sz="4800" kern="1200" dirty="0">
                <a:solidFill>
                  <a:srgbClr val="FFFFFF"/>
                </a:solidFill>
                <a:latin typeface="+mj-lt"/>
                <a:ea typeface="+mj-ea"/>
                <a:cs typeface="+mj-cs"/>
              </a:rPr>
              <a:t>Proposed mechanism</a:t>
            </a:r>
          </a:p>
        </p:txBody>
      </p:sp>
      <p:pic>
        <p:nvPicPr>
          <p:cNvPr id="5" name="Picture 4">
            <a:extLst>
              <a:ext uri="{FF2B5EF4-FFF2-40B4-BE49-F238E27FC236}">
                <a16:creationId xmlns:a16="http://schemas.microsoft.com/office/drawing/2014/main" id="{6928BBBE-6A61-AA4C-900B-CEC1ACBC0EA1}"/>
              </a:ext>
            </a:extLst>
          </p:cNvPr>
          <p:cNvPicPr>
            <a:picLocks noChangeAspect="1"/>
          </p:cNvPicPr>
          <p:nvPr/>
        </p:nvPicPr>
        <p:blipFill>
          <a:blip r:embed="rId2"/>
          <a:stretch>
            <a:fillRect/>
          </a:stretch>
        </p:blipFill>
        <p:spPr>
          <a:xfrm>
            <a:off x="5290893" y="36076"/>
            <a:ext cx="6158157" cy="6785848"/>
          </a:xfrm>
          <a:prstGeom prst="rect">
            <a:avLst/>
          </a:prstGeom>
        </p:spPr>
      </p:pic>
    </p:spTree>
    <p:extLst>
      <p:ext uri="{BB962C8B-B14F-4D97-AF65-F5344CB8AC3E}">
        <p14:creationId xmlns:p14="http://schemas.microsoft.com/office/powerpoint/2010/main" val="22045329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09E412-78F7-0A4E-AFB8-248C21114843}"/>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dirty="0">
                <a:solidFill>
                  <a:schemeClr val="tx1"/>
                </a:solidFill>
                <a:latin typeface="+mj-lt"/>
                <a:ea typeface="+mj-ea"/>
                <a:cs typeface="+mj-cs"/>
              </a:rPr>
              <a:t>Theories </a:t>
            </a:r>
            <a:r>
              <a:rPr lang="en-US" sz="5800" dirty="0"/>
              <a:t>R</a:t>
            </a:r>
            <a:r>
              <a:rPr lang="en-US" sz="5800" kern="1200" dirty="0">
                <a:solidFill>
                  <a:schemeClr val="tx1"/>
                </a:solidFill>
                <a:latin typeface="+mj-lt"/>
                <a:ea typeface="+mj-ea"/>
                <a:cs typeface="+mj-cs"/>
              </a:rPr>
              <a:t>egarding Mechanisms of Action</a:t>
            </a:r>
          </a:p>
        </p:txBody>
      </p:sp>
      <p:cxnSp>
        <p:nvCxnSpPr>
          <p:cNvPr id="11" name="Straight Connector 10">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3147620"/>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960E2-728D-6742-B68E-5A026D62BB08}"/>
              </a:ext>
            </a:extLst>
          </p:cNvPr>
          <p:cNvSpPr>
            <a:spLocks noGrp="1"/>
          </p:cNvSpPr>
          <p:nvPr>
            <p:ph type="title"/>
          </p:nvPr>
        </p:nvSpPr>
        <p:spPr>
          <a:xfrm>
            <a:off x="838200" y="-221458"/>
            <a:ext cx="10515600" cy="1325563"/>
          </a:xfrm>
        </p:spPr>
        <p:txBody>
          <a:bodyPr/>
          <a:lstStyle/>
          <a:p>
            <a:pPr algn="ctr"/>
            <a:r>
              <a:rPr lang="en-US" dirty="0"/>
              <a:t>Psychedelics promote dendritic spine growth</a:t>
            </a:r>
          </a:p>
        </p:txBody>
      </p:sp>
      <p:sp>
        <p:nvSpPr>
          <p:cNvPr id="3" name="Content Placeholder 2">
            <a:extLst>
              <a:ext uri="{FF2B5EF4-FFF2-40B4-BE49-F238E27FC236}">
                <a16:creationId xmlns:a16="http://schemas.microsoft.com/office/drawing/2014/main" id="{482D7049-1A4D-DB42-9296-6F7C6C3748FE}"/>
              </a:ext>
            </a:extLst>
          </p:cNvPr>
          <p:cNvSpPr>
            <a:spLocks noGrp="1"/>
          </p:cNvSpPr>
          <p:nvPr>
            <p:ph idx="1"/>
          </p:nvPr>
        </p:nvSpPr>
        <p:spPr>
          <a:xfrm>
            <a:off x="0" y="1104105"/>
            <a:ext cx="10515600" cy="4351338"/>
          </a:xfrm>
        </p:spPr>
        <p:txBody>
          <a:bodyPr/>
          <a:lstStyle/>
          <a:p>
            <a:pPr marL="0" indent="0">
              <a:buNone/>
            </a:pPr>
            <a:r>
              <a:rPr lang="en-US" dirty="0"/>
              <a:t>Layer V cortical neurons</a:t>
            </a:r>
          </a:p>
          <a:p>
            <a:pPr marL="0" indent="0">
              <a:buNone/>
            </a:pPr>
            <a:r>
              <a:rPr lang="en-US" dirty="0"/>
              <a:t>Dependent on:</a:t>
            </a:r>
          </a:p>
          <a:p>
            <a:pPr marL="0" indent="0">
              <a:buNone/>
            </a:pPr>
            <a:r>
              <a:rPr lang="en-US" dirty="0"/>
              <a:t>	5-HT</a:t>
            </a:r>
            <a:r>
              <a:rPr lang="en-US" baseline="-25000" dirty="0"/>
              <a:t>2A </a:t>
            </a:r>
            <a:r>
              <a:rPr lang="en-US" dirty="0"/>
              <a:t>activation</a:t>
            </a:r>
          </a:p>
          <a:p>
            <a:pPr marL="0" indent="0">
              <a:buNone/>
            </a:pPr>
            <a:r>
              <a:rPr lang="en-US" dirty="0"/>
              <a:t>	BDNF activity</a:t>
            </a:r>
          </a:p>
          <a:p>
            <a:pPr marL="0" indent="0">
              <a:buNone/>
            </a:pPr>
            <a:r>
              <a:rPr lang="en-US" dirty="0"/>
              <a:t>	mTOR activity </a:t>
            </a:r>
          </a:p>
        </p:txBody>
      </p:sp>
      <p:pic>
        <p:nvPicPr>
          <p:cNvPr id="35842" name="Picture 2" descr="Related image">
            <a:extLst>
              <a:ext uri="{FF2B5EF4-FFF2-40B4-BE49-F238E27FC236}">
                <a16:creationId xmlns:a16="http://schemas.microsoft.com/office/drawing/2014/main" id="{51307479-155C-0B4A-9E62-278D0373F0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0288" y="917421"/>
            <a:ext cx="6331712" cy="5023158"/>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Image result for psychoplastogens">
            <a:extLst>
              <a:ext uri="{FF2B5EF4-FFF2-40B4-BE49-F238E27FC236}">
                <a16:creationId xmlns:a16="http://schemas.microsoft.com/office/drawing/2014/main" id="{05E8776B-0F3B-764F-9AA0-AA46B3D3F5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162"/>
          <a:stretch/>
        </p:blipFill>
        <p:spPr bwMode="auto">
          <a:xfrm>
            <a:off x="0" y="5444067"/>
            <a:ext cx="6096000" cy="14139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1EB153-F67F-7E44-B740-DE5CF5DC6CE8}"/>
              </a:ext>
            </a:extLst>
          </p:cNvPr>
          <p:cNvSpPr txBox="1"/>
          <p:nvPr/>
        </p:nvSpPr>
        <p:spPr>
          <a:xfrm>
            <a:off x="10646962" y="6488668"/>
            <a:ext cx="1545038" cy="369332"/>
          </a:xfrm>
          <a:prstGeom prst="rect">
            <a:avLst/>
          </a:prstGeom>
          <a:noFill/>
        </p:spPr>
        <p:txBody>
          <a:bodyPr wrap="none" rtlCol="0">
            <a:spAutoFit/>
          </a:bodyPr>
          <a:lstStyle/>
          <a:p>
            <a:r>
              <a:rPr lang="en-US" dirty="0"/>
              <a:t>D. Olson 2018 </a:t>
            </a:r>
          </a:p>
        </p:txBody>
      </p:sp>
    </p:spTree>
    <p:extLst>
      <p:ext uri="{BB962C8B-B14F-4D97-AF65-F5344CB8AC3E}">
        <p14:creationId xmlns:p14="http://schemas.microsoft.com/office/powerpoint/2010/main" val="25666248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9F6644F-54B2-984E-A3DA-1467BEFB593D}"/>
              </a:ext>
            </a:extLst>
          </p:cNvPr>
          <p:cNvPicPr>
            <a:picLocks noGrp="1" noChangeAspect="1"/>
          </p:cNvPicPr>
          <p:nvPr>
            <p:ph idx="1"/>
          </p:nvPr>
        </p:nvPicPr>
        <p:blipFill rotWithShape="1">
          <a:blip r:embed="rId2"/>
          <a:srcRect t="810" b="2207"/>
          <a:stretch/>
        </p:blipFill>
        <p:spPr>
          <a:xfrm>
            <a:off x="1143956" y="643467"/>
            <a:ext cx="9904088" cy="5571066"/>
          </a:xfrm>
          <a:prstGeom prst="rect">
            <a:avLst/>
          </a:prstGeom>
        </p:spPr>
      </p:pic>
      <p:sp>
        <p:nvSpPr>
          <p:cNvPr id="6" name="TextBox 5">
            <a:extLst>
              <a:ext uri="{FF2B5EF4-FFF2-40B4-BE49-F238E27FC236}">
                <a16:creationId xmlns:a16="http://schemas.microsoft.com/office/drawing/2014/main" id="{04262B17-30A5-8A4D-8C29-2B7010FCB953}"/>
              </a:ext>
            </a:extLst>
          </p:cNvPr>
          <p:cNvSpPr txBox="1"/>
          <p:nvPr/>
        </p:nvSpPr>
        <p:spPr>
          <a:xfrm>
            <a:off x="2489051" y="6457890"/>
            <a:ext cx="7213898" cy="400110"/>
          </a:xfrm>
          <a:prstGeom prst="rect">
            <a:avLst/>
          </a:prstGeom>
          <a:noFill/>
        </p:spPr>
        <p:txBody>
          <a:bodyPr wrap="none" rtlCol="0">
            <a:spAutoFit/>
          </a:bodyPr>
          <a:lstStyle/>
          <a:p>
            <a:r>
              <a:rPr lang="en-US" sz="2000" b="1" dirty="0"/>
              <a:t>(weight and the size of the nodes is proportional to their strength)</a:t>
            </a:r>
          </a:p>
        </p:txBody>
      </p:sp>
    </p:spTree>
    <p:extLst>
      <p:ext uri="{BB962C8B-B14F-4D97-AF65-F5344CB8AC3E}">
        <p14:creationId xmlns:p14="http://schemas.microsoft.com/office/powerpoint/2010/main" val="1635215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371BCCB-96C5-6248-A048-D8E6CEDA618C}"/>
              </a:ext>
            </a:extLst>
          </p:cNvPr>
          <p:cNvSpPr txBox="1"/>
          <p:nvPr/>
        </p:nvSpPr>
        <p:spPr>
          <a:xfrm>
            <a:off x="640080" y="6217919"/>
            <a:ext cx="10911840" cy="640081"/>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200" dirty="0">
                <a:latin typeface="+mj-lt"/>
                <a:ea typeface="+mj-ea"/>
                <a:cs typeface="+mj-cs"/>
              </a:rPr>
              <a:t>Griffiths et al. 2020</a:t>
            </a:r>
          </a:p>
        </p:txBody>
      </p:sp>
      <p:sp>
        <p:nvSpPr>
          <p:cNvPr id="9" name="AutoShape 3">
            <a:extLst>
              <a:ext uri="{FF2B5EF4-FFF2-40B4-BE49-F238E27FC236}">
                <a16:creationId xmlns:a16="http://schemas.microsoft.com/office/drawing/2014/main" id="{B90BD48E-FB4E-994C-B355-1F95230F3D8B}"/>
              </a:ext>
            </a:extLst>
          </p:cNvPr>
          <p:cNvSpPr>
            <a:spLocks noChangeAspect="1" noChangeArrowheads="1"/>
          </p:cNvSpPr>
          <p:nvPr/>
        </p:nvSpPr>
        <p:spPr bwMode="auto">
          <a:xfrm>
            <a:off x="0" y="471488"/>
            <a:ext cx="12192000" cy="5915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descr="A close up of a map&#10;&#10;Description automatically generated">
            <a:extLst>
              <a:ext uri="{FF2B5EF4-FFF2-40B4-BE49-F238E27FC236}">
                <a16:creationId xmlns:a16="http://schemas.microsoft.com/office/drawing/2014/main" id="{D5AE2CAD-F130-1841-B87B-B4797832AD0A}"/>
              </a:ext>
            </a:extLst>
          </p:cNvPr>
          <p:cNvPicPr>
            <a:picLocks noChangeAspect="1"/>
          </p:cNvPicPr>
          <p:nvPr/>
        </p:nvPicPr>
        <p:blipFill rotWithShape="1">
          <a:blip r:embed="rId2"/>
          <a:srcRect t="2852" r="55934" b="56654"/>
          <a:stretch/>
        </p:blipFill>
        <p:spPr>
          <a:xfrm>
            <a:off x="176982" y="957138"/>
            <a:ext cx="11804240" cy="5260781"/>
          </a:xfrm>
          <a:prstGeom prst="rect">
            <a:avLst/>
          </a:prstGeom>
        </p:spPr>
      </p:pic>
      <p:sp>
        <p:nvSpPr>
          <p:cNvPr id="14" name="TextBox 13">
            <a:extLst>
              <a:ext uri="{FF2B5EF4-FFF2-40B4-BE49-F238E27FC236}">
                <a16:creationId xmlns:a16="http://schemas.microsoft.com/office/drawing/2014/main" id="{520A2265-09DE-F14E-865F-238089F146E9}"/>
              </a:ext>
            </a:extLst>
          </p:cNvPr>
          <p:cNvSpPr txBox="1"/>
          <p:nvPr/>
        </p:nvSpPr>
        <p:spPr>
          <a:xfrm rot="10800000" flipV="1">
            <a:off x="0" y="19103"/>
            <a:ext cx="10509928" cy="830997"/>
          </a:xfrm>
          <a:prstGeom prst="rect">
            <a:avLst/>
          </a:prstGeom>
          <a:noFill/>
        </p:spPr>
        <p:txBody>
          <a:bodyPr wrap="square" rtlCol="0">
            <a:spAutoFit/>
          </a:bodyPr>
          <a:lstStyle/>
          <a:p>
            <a:pPr marL="514350" indent="-514350">
              <a:buAutoNum type="romanLcParenR"/>
            </a:pPr>
            <a:r>
              <a:rPr lang="en-US" sz="2400" dirty="0">
                <a:latin typeface="Georgia" panose="02040502050405020303" pitchFamily="18" charset="0"/>
              </a:rPr>
              <a:t>Psilocybin ↑ Global Brain Connectivity (GBC) across sensory areas</a:t>
            </a:r>
          </a:p>
          <a:p>
            <a:pPr marL="514350" indent="-514350">
              <a:buAutoNum type="romanLcParenR"/>
            </a:pPr>
            <a:r>
              <a:rPr lang="en-US" sz="2400" dirty="0">
                <a:latin typeface="Georgia" panose="02040502050405020303" pitchFamily="18" charset="0"/>
              </a:rPr>
              <a:t>Psilocybin ↓ GBC in associative regions</a:t>
            </a:r>
          </a:p>
        </p:txBody>
      </p:sp>
    </p:spTree>
    <p:extLst>
      <p:ext uri="{BB962C8B-B14F-4D97-AF65-F5344CB8AC3E}">
        <p14:creationId xmlns:p14="http://schemas.microsoft.com/office/powerpoint/2010/main" val="566687679"/>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371BCCB-96C5-6248-A048-D8E6CEDA618C}"/>
              </a:ext>
            </a:extLst>
          </p:cNvPr>
          <p:cNvSpPr txBox="1"/>
          <p:nvPr/>
        </p:nvSpPr>
        <p:spPr>
          <a:xfrm>
            <a:off x="640080" y="6217919"/>
            <a:ext cx="10911840" cy="640081"/>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200" dirty="0">
                <a:latin typeface="+mj-lt"/>
                <a:ea typeface="+mj-ea"/>
                <a:cs typeface="+mj-cs"/>
              </a:rPr>
              <a:t>Griffiths et al. 2020</a:t>
            </a:r>
          </a:p>
        </p:txBody>
      </p:sp>
      <p:sp>
        <p:nvSpPr>
          <p:cNvPr id="9" name="AutoShape 3">
            <a:extLst>
              <a:ext uri="{FF2B5EF4-FFF2-40B4-BE49-F238E27FC236}">
                <a16:creationId xmlns:a16="http://schemas.microsoft.com/office/drawing/2014/main" id="{B90BD48E-FB4E-994C-B355-1F95230F3D8B}"/>
              </a:ext>
            </a:extLst>
          </p:cNvPr>
          <p:cNvSpPr>
            <a:spLocks noChangeAspect="1" noChangeArrowheads="1"/>
          </p:cNvSpPr>
          <p:nvPr/>
        </p:nvSpPr>
        <p:spPr bwMode="auto">
          <a:xfrm>
            <a:off x="0" y="471488"/>
            <a:ext cx="12192000" cy="5915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descr="A close up of a map&#10;&#10;Description automatically generated">
            <a:extLst>
              <a:ext uri="{FF2B5EF4-FFF2-40B4-BE49-F238E27FC236}">
                <a16:creationId xmlns:a16="http://schemas.microsoft.com/office/drawing/2014/main" id="{D5AE2CAD-F130-1841-B87B-B4797832AD0A}"/>
              </a:ext>
            </a:extLst>
          </p:cNvPr>
          <p:cNvPicPr>
            <a:picLocks noChangeAspect="1"/>
          </p:cNvPicPr>
          <p:nvPr/>
        </p:nvPicPr>
        <p:blipFill rotWithShape="1">
          <a:blip r:embed="rId2"/>
          <a:srcRect l="80905" t="3638" r="543" b="57535"/>
          <a:stretch/>
        </p:blipFill>
        <p:spPr>
          <a:xfrm>
            <a:off x="-1" y="0"/>
            <a:ext cx="5827563" cy="5915025"/>
          </a:xfrm>
          <a:prstGeom prst="rect">
            <a:avLst/>
          </a:prstGeom>
        </p:spPr>
      </p:pic>
      <p:sp>
        <p:nvSpPr>
          <p:cNvPr id="2" name="Rectangle 1">
            <a:extLst>
              <a:ext uri="{FF2B5EF4-FFF2-40B4-BE49-F238E27FC236}">
                <a16:creationId xmlns:a16="http://schemas.microsoft.com/office/drawing/2014/main" id="{D2D9ACA0-7651-A245-A6AD-9C4645D8E79D}"/>
              </a:ext>
            </a:extLst>
          </p:cNvPr>
          <p:cNvSpPr/>
          <p:nvPr/>
        </p:nvSpPr>
        <p:spPr>
          <a:xfrm>
            <a:off x="6096000" y="2228671"/>
            <a:ext cx="6096000" cy="1384995"/>
          </a:xfrm>
          <a:prstGeom prst="rect">
            <a:avLst/>
          </a:prstGeom>
        </p:spPr>
        <p:txBody>
          <a:bodyPr>
            <a:spAutoFit/>
          </a:bodyPr>
          <a:lstStyle/>
          <a:p>
            <a:r>
              <a:rPr lang="en-US" sz="2800" dirty="0">
                <a:latin typeface="Georgia" panose="02040502050405020303" pitchFamily="18" charset="0"/>
              </a:rPr>
              <a:t> iii) Psi-induced changes in GBC emerge over time from administration to peak-effects</a:t>
            </a:r>
            <a:endParaRPr lang="en-US" sz="2800" dirty="0"/>
          </a:p>
        </p:txBody>
      </p:sp>
    </p:spTree>
    <p:extLst>
      <p:ext uri="{BB962C8B-B14F-4D97-AF65-F5344CB8AC3E}">
        <p14:creationId xmlns:p14="http://schemas.microsoft.com/office/powerpoint/2010/main" val="3713771902"/>
      </p:ext>
    </p:extLst>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371BCCB-96C5-6248-A048-D8E6CEDA618C}"/>
              </a:ext>
            </a:extLst>
          </p:cNvPr>
          <p:cNvSpPr txBox="1"/>
          <p:nvPr/>
        </p:nvSpPr>
        <p:spPr>
          <a:xfrm>
            <a:off x="5105755" y="6312318"/>
            <a:ext cx="10911840" cy="640081"/>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200" dirty="0">
                <a:latin typeface="+mj-lt"/>
                <a:ea typeface="+mj-ea"/>
                <a:cs typeface="+mj-cs"/>
              </a:rPr>
              <a:t>Griffiths et al. 2020</a:t>
            </a:r>
          </a:p>
        </p:txBody>
      </p:sp>
      <p:sp>
        <p:nvSpPr>
          <p:cNvPr id="9" name="AutoShape 3">
            <a:extLst>
              <a:ext uri="{FF2B5EF4-FFF2-40B4-BE49-F238E27FC236}">
                <a16:creationId xmlns:a16="http://schemas.microsoft.com/office/drawing/2014/main" id="{B90BD48E-FB4E-994C-B355-1F95230F3D8B}"/>
              </a:ext>
            </a:extLst>
          </p:cNvPr>
          <p:cNvSpPr>
            <a:spLocks noChangeAspect="1" noChangeArrowheads="1"/>
          </p:cNvSpPr>
          <p:nvPr/>
        </p:nvSpPr>
        <p:spPr bwMode="auto">
          <a:xfrm>
            <a:off x="0" y="471488"/>
            <a:ext cx="12192000" cy="5915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descr="A close up of a logo&#10;&#10;Description automatically generated">
            <a:extLst>
              <a:ext uri="{FF2B5EF4-FFF2-40B4-BE49-F238E27FC236}">
                <a16:creationId xmlns:a16="http://schemas.microsoft.com/office/drawing/2014/main" id="{6E5F4A74-C6A7-3648-897C-FB8E9C935C63}"/>
              </a:ext>
            </a:extLst>
          </p:cNvPr>
          <p:cNvPicPr>
            <a:picLocks noChangeAspect="1"/>
          </p:cNvPicPr>
          <p:nvPr/>
        </p:nvPicPr>
        <p:blipFill rotWithShape="1">
          <a:blip r:embed="rId2"/>
          <a:srcRect l="14573" r="40175"/>
          <a:stretch/>
        </p:blipFill>
        <p:spPr>
          <a:xfrm>
            <a:off x="0" y="0"/>
            <a:ext cx="6778002" cy="6878535"/>
          </a:xfrm>
          <a:prstGeom prst="rect">
            <a:avLst/>
          </a:prstGeom>
        </p:spPr>
      </p:pic>
      <p:sp>
        <p:nvSpPr>
          <p:cNvPr id="10" name="TextBox 9">
            <a:extLst>
              <a:ext uri="{FF2B5EF4-FFF2-40B4-BE49-F238E27FC236}">
                <a16:creationId xmlns:a16="http://schemas.microsoft.com/office/drawing/2014/main" id="{8CEEDABB-8F96-0B4F-BB25-DF233FE8DBA2}"/>
              </a:ext>
            </a:extLst>
          </p:cNvPr>
          <p:cNvSpPr txBox="1"/>
          <p:nvPr/>
        </p:nvSpPr>
        <p:spPr>
          <a:xfrm>
            <a:off x="3346471" y="898579"/>
            <a:ext cx="10911840" cy="640081"/>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200" dirty="0">
                <a:latin typeface="+mj-lt"/>
                <a:ea typeface="+mj-ea"/>
                <a:cs typeface="+mj-cs"/>
              </a:rPr>
              <a:t>T1 = 20 min post admin.</a:t>
            </a:r>
          </a:p>
        </p:txBody>
      </p:sp>
      <p:sp>
        <p:nvSpPr>
          <p:cNvPr id="11" name="TextBox 10">
            <a:extLst>
              <a:ext uri="{FF2B5EF4-FFF2-40B4-BE49-F238E27FC236}">
                <a16:creationId xmlns:a16="http://schemas.microsoft.com/office/drawing/2014/main" id="{3130901F-C766-1040-B857-590F6C04883F}"/>
              </a:ext>
            </a:extLst>
          </p:cNvPr>
          <p:cNvSpPr txBox="1"/>
          <p:nvPr/>
        </p:nvSpPr>
        <p:spPr>
          <a:xfrm>
            <a:off x="3346471" y="3199417"/>
            <a:ext cx="10911840" cy="640081"/>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200" dirty="0">
                <a:latin typeface="+mj-lt"/>
                <a:ea typeface="+mj-ea"/>
                <a:cs typeface="+mj-cs"/>
              </a:rPr>
              <a:t>T2 = 40 min post admin.</a:t>
            </a:r>
          </a:p>
        </p:txBody>
      </p:sp>
      <p:sp>
        <p:nvSpPr>
          <p:cNvPr id="12" name="TextBox 11">
            <a:extLst>
              <a:ext uri="{FF2B5EF4-FFF2-40B4-BE49-F238E27FC236}">
                <a16:creationId xmlns:a16="http://schemas.microsoft.com/office/drawing/2014/main" id="{2E7EB829-0CB7-D849-A264-21BAACC79F2C}"/>
              </a:ext>
            </a:extLst>
          </p:cNvPr>
          <p:cNvSpPr txBox="1"/>
          <p:nvPr/>
        </p:nvSpPr>
        <p:spPr>
          <a:xfrm>
            <a:off x="3389001" y="5500255"/>
            <a:ext cx="10911840" cy="640081"/>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200" dirty="0">
                <a:latin typeface="+mj-lt"/>
                <a:ea typeface="+mj-ea"/>
                <a:cs typeface="+mj-cs"/>
              </a:rPr>
              <a:t>T3 = 70 min post admin.</a:t>
            </a:r>
          </a:p>
        </p:txBody>
      </p:sp>
    </p:spTree>
    <p:extLst>
      <p:ext uri="{BB962C8B-B14F-4D97-AF65-F5344CB8AC3E}">
        <p14:creationId xmlns:p14="http://schemas.microsoft.com/office/powerpoint/2010/main" val="179760824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map, text&#10;&#10;Description automatically generated">
            <a:extLst>
              <a:ext uri="{FF2B5EF4-FFF2-40B4-BE49-F238E27FC236}">
                <a16:creationId xmlns:a16="http://schemas.microsoft.com/office/drawing/2014/main" id="{94A047BE-4C0B-3E46-B194-D81C43476539}"/>
              </a:ext>
            </a:extLst>
          </p:cNvPr>
          <p:cNvPicPr>
            <a:picLocks noChangeAspect="1"/>
          </p:cNvPicPr>
          <p:nvPr/>
        </p:nvPicPr>
        <p:blipFill rotWithShape="1">
          <a:blip r:embed="rId2"/>
          <a:srcRect r="50000"/>
          <a:stretch/>
        </p:blipFill>
        <p:spPr>
          <a:xfrm>
            <a:off x="3132667" y="643467"/>
            <a:ext cx="5926666" cy="5571066"/>
          </a:xfrm>
          <a:prstGeom prst="rect">
            <a:avLst/>
          </a:prstGeom>
        </p:spPr>
      </p:pic>
      <p:pic>
        <p:nvPicPr>
          <p:cNvPr id="6" name="Picture 5" descr="D:\LSD_PM_paper_fig1.tif">
            <a:extLst>
              <a:ext uri="{FF2B5EF4-FFF2-40B4-BE49-F238E27FC236}">
                <a16:creationId xmlns:a16="http://schemas.microsoft.com/office/drawing/2014/main" id="{56E4A6F6-FEC6-834A-8A73-A7FBEC30A475}"/>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1835954" y="643467"/>
            <a:ext cx="8520091" cy="5571066"/>
          </a:xfrm>
          <a:prstGeom prst="rect">
            <a:avLst/>
          </a:prstGeom>
          <a:noFill/>
        </p:spPr>
      </p:pic>
    </p:spTree>
    <p:extLst>
      <p:ext uri="{BB962C8B-B14F-4D97-AF65-F5344CB8AC3E}">
        <p14:creationId xmlns:p14="http://schemas.microsoft.com/office/powerpoint/2010/main" val="71730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371BCCB-96C5-6248-A048-D8E6CEDA618C}"/>
              </a:ext>
            </a:extLst>
          </p:cNvPr>
          <p:cNvSpPr txBox="1"/>
          <p:nvPr/>
        </p:nvSpPr>
        <p:spPr>
          <a:xfrm>
            <a:off x="640080" y="6386512"/>
            <a:ext cx="10911840" cy="640081"/>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200" dirty="0">
                <a:latin typeface="+mj-lt"/>
                <a:ea typeface="+mj-ea"/>
                <a:cs typeface="+mj-cs"/>
              </a:rPr>
              <a:t>Griffiths et al. 2020</a:t>
            </a:r>
          </a:p>
        </p:txBody>
      </p:sp>
      <p:sp>
        <p:nvSpPr>
          <p:cNvPr id="9" name="AutoShape 3">
            <a:extLst>
              <a:ext uri="{FF2B5EF4-FFF2-40B4-BE49-F238E27FC236}">
                <a16:creationId xmlns:a16="http://schemas.microsoft.com/office/drawing/2014/main" id="{B90BD48E-FB4E-994C-B355-1F95230F3D8B}"/>
              </a:ext>
            </a:extLst>
          </p:cNvPr>
          <p:cNvSpPr>
            <a:spLocks noChangeAspect="1" noChangeArrowheads="1"/>
          </p:cNvSpPr>
          <p:nvPr/>
        </p:nvSpPr>
        <p:spPr bwMode="auto">
          <a:xfrm>
            <a:off x="0" y="471488"/>
            <a:ext cx="12192000" cy="5915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descr="A close up of a map&#10;&#10;Description automatically generated">
            <a:extLst>
              <a:ext uri="{FF2B5EF4-FFF2-40B4-BE49-F238E27FC236}">
                <a16:creationId xmlns:a16="http://schemas.microsoft.com/office/drawing/2014/main" id="{D5AE2CAD-F130-1841-B87B-B4797832AD0A}"/>
              </a:ext>
            </a:extLst>
          </p:cNvPr>
          <p:cNvPicPr>
            <a:picLocks noChangeAspect="1"/>
          </p:cNvPicPr>
          <p:nvPr/>
        </p:nvPicPr>
        <p:blipFill rotWithShape="1">
          <a:blip r:embed="rId2"/>
          <a:srcRect l="58267" t="53473" r="-3057" b="-697"/>
          <a:stretch/>
        </p:blipFill>
        <p:spPr>
          <a:xfrm>
            <a:off x="402871" y="361453"/>
            <a:ext cx="11998120" cy="6135094"/>
          </a:xfrm>
          <a:prstGeom prst="rect">
            <a:avLst/>
          </a:prstGeom>
        </p:spPr>
      </p:pic>
    </p:spTree>
    <p:extLst>
      <p:ext uri="{BB962C8B-B14F-4D97-AF65-F5344CB8AC3E}">
        <p14:creationId xmlns:p14="http://schemas.microsoft.com/office/powerpoint/2010/main" val="3148229345"/>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4" descr="A screenshot of a cell phone&#10;&#10;Description automatically generated">
            <a:extLst>
              <a:ext uri="{FF2B5EF4-FFF2-40B4-BE49-F238E27FC236}">
                <a16:creationId xmlns:a16="http://schemas.microsoft.com/office/drawing/2014/main" id="{14ECCF7C-BA64-A34E-9871-00B330375D8D}"/>
              </a:ext>
            </a:extLst>
          </p:cNvPr>
          <p:cNvPicPr>
            <a:picLocks noChangeAspect="1"/>
          </p:cNvPicPr>
          <p:nvPr/>
        </p:nvPicPr>
        <p:blipFill rotWithShape="1">
          <a:blip r:embed="rId2"/>
          <a:srcRect l="71963" t="-2173" r="99" b="57884"/>
          <a:stretch/>
        </p:blipFill>
        <p:spPr>
          <a:xfrm>
            <a:off x="6305363" y="631231"/>
            <a:ext cx="5235768" cy="5083769"/>
          </a:xfrm>
          <a:prstGeom prst="rect">
            <a:avLst/>
          </a:prstGeom>
        </p:spPr>
      </p:pic>
      <p:cxnSp>
        <p:nvCxnSpPr>
          <p:cNvPr id="15" name="Straight Connector 1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screenshot of a cell phone&#10;&#10;Description automatically generated">
            <a:extLst>
              <a:ext uri="{FF2B5EF4-FFF2-40B4-BE49-F238E27FC236}">
                <a16:creationId xmlns:a16="http://schemas.microsoft.com/office/drawing/2014/main" id="{6497DCD5-03EB-5048-B321-DFFFF2DFB8B6}"/>
              </a:ext>
            </a:extLst>
          </p:cNvPr>
          <p:cNvPicPr>
            <a:picLocks noGrp="1" noChangeAspect="1"/>
          </p:cNvPicPr>
          <p:nvPr>
            <p:ph idx="1"/>
          </p:nvPr>
        </p:nvPicPr>
        <p:blipFill rotWithShape="1">
          <a:blip r:embed="rId2"/>
          <a:srcRect r="61965" b="55220"/>
          <a:stretch/>
        </p:blipFill>
        <p:spPr>
          <a:xfrm>
            <a:off x="672541" y="1519941"/>
            <a:ext cx="5294715" cy="3818117"/>
          </a:xfrm>
          <a:prstGeom prst="rect">
            <a:avLst/>
          </a:prstGeom>
        </p:spPr>
      </p:pic>
    </p:spTree>
    <p:extLst>
      <p:ext uri="{BB962C8B-B14F-4D97-AF65-F5344CB8AC3E}">
        <p14:creationId xmlns:p14="http://schemas.microsoft.com/office/powerpoint/2010/main" val="4882307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93E0BE5-5A56-634F-A813-417F74552620}"/>
              </a:ext>
            </a:extLst>
          </p:cNvPr>
          <p:cNvSpPr>
            <a:spLocks noGrp="1"/>
          </p:cNvSpPr>
          <p:nvPr>
            <p:ph idx="1"/>
          </p:nvPr>
        </p:nvSpPr>
        <p:spPr>
          <a:xfrm>
            <a:off x="-1" y="258417"/>
            <a:ext cx="4654295" cy="6460435"/>
          </a:xfrm>
        </p:spPr>
        <p:txBody>
          <a:bodyPr>
            <a:normAutofit lnSpcReduction="10000"/>
          </a:bodyPr>
          <a:lstStyle/>
          <a:p>
            <a:r>
              <a:rPr lang="en-US" dirty="0"/>
              <a:t>Decreased activity in the ACC/medial prefrontal cortex (mPFC) was a consistent finding</a:t>
            </a:r>
          </a:p>
          <a:p>
            <a:r>
              <a:rPr lang="en-US" dirty="0"/>
              <a:t> </a:t>
            </a:r>
            <a:r>
              <a:rPr lang="en-US" b="1" dirty="0"/>
              <a:t>Magnitude</a:t>
            </a:r>
            <a:r>
              <a:rPr lang="en-US" dirty="0"/>
              <a:t> of this decrease predicted the intensity of the subjective effects</a:t>
            </a:r>
            <a:endParaRPr lang="en-US" b="1" dirty="0"/>
          </a:p>
          <a:p>
            <a:pPr marL="457200" lvl="1" indent="0">
              <a:buNone/>
            </a:pPr>
            <a:endParaRPr lang="en-US" sz="2800" b="1" dirty="0"/>
          </a:p>
          <a:p>
            <a:r>
              <a:rPr lang="en-US" dirty="0"/>
              <a:t>Regions consistently deactivated w/ Psilocybin have unusually high metabolic activity under “normal conditions”</a:t>
            </a:r>
          </a:p>
          <a:p>
            <a:pPr lvl="1"/>
            <a:r>
              <a:rPr lang="en-US" sz="2800" dirty="0"/>
              <a:t>PCC 20% higher metabolism than other brain regions</a:t>
            </a:r>
          </a:p>
          <a:p>
            <a:pPr marL="0" indent="0">
              <a:buNone/>
            </a:pPr>
            <a:endParaRPr lang="en-US" dirty="0"/>
          </a:p>
        </p:txBody>
      </p:sp>
      <p:pic>
        <p:nvPicPr>
          <p:cNvPr id="17410" name="Picture 2" descr="An external file that holds a picture, illustration, etc.&#10;Object name is pnas.1119598109fig03.jpg">
            <a:extLst>
              <a:ext uri="{FF2B5EF4-FFF2-40B4-BE49-F238E27FC236}">
                <a16:creationId xmlns:a16="http://schemas.microsoft.com/office/drawing/2014/main" id="{28C6A4D3-AD7A-C94F-86D2-3F877DAAAD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778"/>
          <a:stretch/>
        </p:blipFill>
        <p:spPr bwMode="auto">
          <a:xfrm>
            <a:off x="5297763" y="967887"/>
            <a:ext cx="6250769" cy="4761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567706"/>
      </p:ext>
    </p:extLst>
  </p:cSld>
  <p:clrMapOvr>
    <a:overrideClrMapping bg1="dk1" tx1="lt1" bg2="dk2" tx2="lt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144AAF-F90F-F648-92C2-8C0525EAE261}"/>
              </a:ext>
            </a:extLst>
          </p:cNvPr>
          <p:cNvSpPr txBox="1"/>
          <p:nvPr/>
        </p:nvSpPr>
        <p:spPr>
          <a:xfrm>
            <a:off x="630620" y="233918"/>
            <a:ext cx="1987916" cy="369332"/>
          </a:xfrm>
          <a:prstGeom prst="rect">
            <a:avLst/>
          </a:prstGeom>
          <a:noFill/>
        </p:spPr>
        <p:txBody>
          <a:bodyPr wrap="none" rtlCol="0">
            <a:spAutoFit/>
          </a:bodyPr>
          <a:lstStyle/>
          <a:p>
            <a:r>
              <a:rPr lang="en-US" dirty="0"/>
              <a:t>Swanson, L.R. 2018</a:t>
            </a:r>
          </a:p>
        </p:txBody>
      </p:sp>
      <p:pic>
        <p:nvPicPr>
          <p:cNvPr id="19458" name="Picture 2">
            <a:extLst>
              <a:ext uri="{FF2B5EF4-FFF2-40B4-BE49-F238E27FC236}">
                <a16:creationId xmlns:a16="http://schemas.microsoft.com/office/drawing/2014/main" id="{C0C429F0-E792-6542-9D39-776A91300E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2868"/>
            <a:ext cx="6165631" cy="53918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6BC21A5-29BD-024C-B626-CB1CBC9CE4F8}"/>
              </a:ext>
            </a:extLst>
          </p:cNvPr>
          <p:cNvSpPr txBox="1"/>
          <p:nvPr/>
        </p:nvSpPr>
        <p:spPr>
          <a:xfrm>
            <a:off x="5976443" y="0"/>
            <a:ext cx="5926521" cy="5632311"/>
          </a:xfrm>
          <a:prstGeom prst="rect">
            <a:avLst/>
          </a:prstGeom>
          <a:noFill/>
        </p:spPr>
        <p:txBody>
          <a:bodyPr wrap="square" rtlCol="0">
            <a:spAutoFit/>
          </a:bodyPr>
          <a:lstStyle/>
          <a:p>
            <a:r>
              <a:rPr lang="en-US" sz="2400" b="1" u="sng" dirty="0"/>
              <a:t>Aldous Huxley’s “cerebral reducing valve.” </a:t>
            </a:r>
          </a:p>
          <a:p>
            <a:endParaRPr lang="en-US" sz="2400" b="1" u="sng" dirty="0"/>
          </a:p>
          <a:p>
            <a:pPr marL="285750" indent="-285750">
              <a:buFont typeface="Arial" panose="020B0604020202020204" pitchFamily="34" charset="0"/>
              <a:buChar char="•"/>
            </a:pPr>
            <a:r>
              <a:rPr lang="en-US" sz="2400" dirty="0"/>
              <a:t>On the ‘inlet’ (right) side of the cerebral reducing valve is a vast ocean of all possible perceptual, emotional, and cognitive experiences. </a:t>
            </a:r>
          </a:p>
          <a:p>
            <a:pPr marL="285750" indent="-285750">
              <a:buFont typeface="Arial" panose="020B0604020202020204" pitchFamily="34" charset="0"/>
              <a:buChar char="•"/>
            </a:pPr>
            <a:r>
              <a:rPr lang="en-US" sz="2400" dirty="0"/>
              <a:t>On the ‘outlet’ (left) side is our moment-to-moment stream of experience in normal waking life. </a:t>
            </a:r>
          </a:p>
          <a:p>
            <a:pPr marL="285750" indent="-285750">
              <a:buFont typeface="Arial" panose="020B0604020202020204" pitchFamily="34" charset="0"/>
              <a:buChar char="•"/>
            </a:pPr>
            <a:r>
              <a:rPr lang="en-US" sz="2400" dirty="0"/>
              <a:t>Mechanisms inside the valve ‘reduce’ the character and contents of experience, ‘canalizing’ the ocean of possible experience into a more limited stream of waking consciousness aimed at maximum biological utility.</a:t>
            </a:r>
          </a:p>
        </p:txBody>
      </p:sp>
      <p:sp>
        <p:nvSpPr>
          <p:cNvPr id="6" name="TextBox 5">
            <a:extLst>
              <a:ext uri="{FF2B5EF4-FFF2-40B4-BE49-F238E27FC236}">
                <a16:creationId xmlns:a16="http://schemas.microsoft.com/office/drawing/2014/main" id="{65738A65-314F-4C43-A245-DBBA0C8F4A33}"/>
              </a:ext>
            </a:extLst>
          </p:cNvPr>
          <p:cNvSpPr txBox="1"/>
          <p:nvPr/>
        </p:nvSpPr>
        <p:spPr>
          <a:xfrm>
            <a:off x="5976444" y="0"/>
            <a:ext cx="5926521" cy="6740307"/>
          </a:xfrm>
          <a:prstGeom prst="rect">
            <a:avLst/>
          </a:prstGeom>
          <a:noFill/>
        </p:spPr>
        <p:txBody>
          <a:bodyPr wrap="square" rtlCol="0">
            <a:spAutoFit/>
          </a:bodyPr>
          <a:lstStyle/>
          <a:p>
            <a:r>
              <a:rPr lang="en-US" sz="2400" b="1" u="sng" dirty="0"/>
              <a:t>Aldous Huxley’s “cerebral reducing valve.” </a:t>
            </a:r>
          </a:p>
          <a:p>
            <a:endParaRPr lang="en-US" sz="2400" b="1" u="sng" dirty="0"/>
          </a:p>
          <a:p>
            <a:pPr marL="285750" indent="-285750">
              <a:buFont typeface="Arial" panose="020B0604020202020204" pitchFamily="34" charset="0"/>
              <a:buChar char="•"/>
            </a:pPr>
            <a:r>
              <a:rPr lang="en-US" sz="2400" dirty="0"/>
              <a:t>“What I have called the cerebral reducing valve [is a] normal brain function that limits our mental processes to an awareness, most of the time, of what is biologically useful” </a:t>
            </a:r>
            <a:r>
              <a:rPr lang="en-US" sz="1400" dirty="0"/>
              <a:t>(</a:t>
            </a:r>
            <a:r>
              <a:rPr lang="en-US" sz="1400" dirty="0">
                <a:hlinkClick r:id="rId3"/>
              </a:rPr>
              <a:t>Huxley, 1999</a:t>
            </a:r>
            <a:r>
              <a:rPr lang="en-US" sz="1400" dirty="0"/>
              <a:t>, p. 121).</a:t>
            </a:r>
          </a:p>
          <a:p>
            <a:pPr marL="285750" indent="-285750">
              <a:buFont typeface="Arial" panose="020B0604020202020204" pitchFamily="34" charset="0"/>
              <a:buChar char="•"/>
            </a:pPr>
            <a:r>
              <a:rPr lang="en-US" sz="2400" dirty="0"/>
              <a:t>Emerges developmentally during the course of psychological maturity</a:t>
            </a:r>
          </a:p>
          <a:p>
            <a:pPr marL="285750" indent="-285750">
              <a:buFont typeface="Arial" panose="020B0604020202020204" pitchFamily="34" charset="0"/>
              <a:buChar char="•"/>
            </a:pPr>
            <a:r>
              <a:rPr lang="en-US" sz="2400" dirty="0"/>
              <a:t>For a period during childhood, before the cerebral reducing valve has fully developed, there is this capacity to live in a kind of visionary world. </a:t>
            </a:r>
          </a:p>
          <a:p>
            <a:pPr marL="285750" indent="-285750">
              <a:buFont typeface="Arial" panose="020B0604020202020204" pitchFamily="34" charset="0"/>
              <a:buChar char="•"/>
            </a:pPr>
            <a:r>
              <a:rPr lang="en-US" sz="2400" dirty="0"/>
              <a:t>Once the valve is fully developed, normal waking life becomes restricted to a “world fabricated by our everyday, biologically useful and socially conditioned perceptions, thoughts and feelings” </a:t>
            </a:r>
            <a:r>
              <a:rPr lang="en-US" sz="1400" dirty="0"/>
              <a:t>(</a:t>
            </a:r>
            <a:r>
              <a:rPr lang="en-US" sz="1400" dirty="0">
                <a:hlinkClick r:id="rId4"/>
              </a:rPr>
              <a:t>Huxley, 1961a</a:t>
            </a:r>
            <a:r>
              <a:rPr lang="en-US" sz="1400" dirty="0"/>
              <a:t>, p. 214).</a:t>
            </a:r>
            <a:endParaRPr lang="en-US" sz="2400" dirty="0"/>
          </a:p>
        </p:txBody>
      </p:sp>
    </p:spTree>
    <p:extLst>
      <p:ext uri="{BB962C8B-B14F-4D97-AF65-F5344CB8AC3E}">
        <p14:creationId xmlns:p14="http://schemas.microsoft.com/office/powerpoint/2010/main" val="105619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grpId="0" nodeType="clickEffect">
                                  <p:stCondLst>
                                    <p:cond delay="0"/>
                                  </p:stCondLst>
                                  <p:childTnLst>
                                    <p:animEffect transition="out" filter="dissolve">
                                      <p:cBhvr>
                                        <p:cTn id="18" dur="500"/>
                                        <p:tgtEl>
                                          <p:spTgt spid="2">
                                            <p:txEl>
                                              <p:pRg st="0" end="0"/>
                                            </p:txEl>
                                          </p:spTgt>
                                        </p:tgtEl>
                                      </p:cBhvr>
                                    </p:animEffect>
                                    <p:set>
                                      <p:cBhvr>
                                        <p:cTn id="19" dur="1" fill="hold">
                                          <p:stCondLst>
                                            <p:cond delay="499"/>
                                          </p:stCondLst>
                                        </p:cTn>
                                        <p:tgtEl>
                                          <p:spTgt spid="2">
                                            <p:txEl>
                                              <p:pRg st="0" end="0"/>
                                            </p:txEl>
                                          </p:spTgt>
                                        </p:tgtEl>
                                        <p:attrNameLst>
                                          <p:attrName>style.visibility</p:attrName>
                                        </p:attrNameLst>
                                      </p:cBhvr>
                                      <p:to>
                                        <p:strVal val="hidden"/>
                                      </p:to>
                                    </p:set>
                                  </p:childTnLst>
                                </p:cTn>
                              </p:par>
                              <p:par>
                                <p:cTn id="20" presetID="9" presetClass="exit" presetSubtype="0" fill="hold" grpId="0" nodeType="withEffect">
                                  <p:stCondLst>
                                    <p:cond delay="0"/>
                                  </p:stCondLst>
                                  <p:childTnLst>
                                    <p:animEffect transition="out" filter="dissolve">
                                      <p:cBhvr>
                                        <p:cTn id="21" dur="500"/>
                                        <p:tgtEl>
                                          <p:spTgt spid="2">
                                            <p:txEl>
                                              <p:pRg st="2" end="2"/>
                                            </p:txEl>
                                          </p:spTgt>
                                        </p:tgtEl>
                                      </p:cBhvr>
                                    </p:animEffect>
                                    <p:set>
                                      <p:cBhvr>
                                        <p:cTn id="22" dur="1" fill="hold">
                                          <p:stCondLst>
                                            <p:cond delay="499"/>
                                          </p:stCondLst>
                                        </p:cTn>
                                        <p:tgtEl>
                                          <p:spTgt spid="2">
                                            <p:txEl>
                                              <p:pRg st="2" end="2"/>
                                            </p:txEl>
                                          </p:spTgt>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2">
                                            <p:txEl>
                                              <p:pRg st="3" end="3"/>
                                            </p:txEl>
                                          </p:spTgt>
                                        </p:tgtEl>
                                      </p:cBhvr>
                                    </p:animEffect>
                                    <p:set>
                                      <p:cBhvr>
                                        <p:cTn id="25" dur="1" fill="hold">
                                          <p:stCondLst>
                                            <p:cond delay="499"/>
                                          </p:stCondLst>
                                        </p:cTn>
                                        <p:tgtEl>
                                          <p:spTgt spid="2">
                                            <p:txEl>
                                              <p:pRg st="3" end="3"/>
                                            </p:txEl>
                                          </p:spTgt>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2">
                                            <p:txEl>
                                              <p:pRg st="4" end="4"/>
                                            </p:txEl>
                                          </p:spTgt>
                                        </p:tgtEl>
                                      </p:cBhvr>
                                    </p:animEffect>
                                    <p:set>
                                      <p:cBhvr>
                                        <p:cTn id="28" dur="1" fill="hold">
                                          <p:stCondLst>
                                            <p:cond delay="499"/>
                                          </p:stCondLst>
                                        </p:cTn>
                                        <p:tgtEl>
                                          <p:spTgt spid="2">
                                            <p:txEl>
                                              <p:pRg st="4" end="4"/>
                                            </p:txEl>
                                          </p:spTgt>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B2A538-C538-C848-B6C2-BFE5A9BE0AD8}"/>
              </a:ext>
            </a:extLst>
          </p:cNvPr>
          <p:cNvSpPr/>
          <p:nvPr/>
        </p:nvSpPr>
        <p:spPr>
          <a:xfrm>
            <a:off x="-3" y="4385157"/>
            <a:ext cx="12192001" cy="2031325"/>
          </a:xfrm>
          <a:prstGeom prst="rect">
            <a:avLst/>
          </a:prstGeom>
        </p:spPr>
        <p:txBody>
          <a:bodyPr wrap="square">
            <a:spAutoFit/>
          </a:bodyPr>
          <a:lstStyle/>
          <a:p>
            <a:r>
              <a:rPr lang="en-US" dirty="0"/>
              <a:t>Huxley seems to favor the position that psychedelic experience reveals a wider ontological reality and grants epistemic access to greater truth. </a:t>
            </a:r>
          </a:p>
          <a:p>
            <a:r>
              <a:rPr lang="en-US" dirty="0"/>
              <a:t>Osmond’s view, on which these drugs reveal normally hidden aspects of mind (unconscious mind)</a:t>
            </a:r>
          </a:p>
          <a:p>
            <a:endParaRPr lang="en-US" dirty="0"/>
          </a:p>
          <a:p>
            <a:r>
              <a:rPr lang="en-US" dirty="0"/>
              <a:t>Unclear exactly </a:t>
            </a:r>
            <a:r>
              <a:rPr lang="en-US" i="1" dirty="0"/>
              <a:t>what it is</a:t>
            </a:r>
            <a:r>
              <a:rPr lang="en-US" dirty="0"/>
              <a:t> that the brain is filtering and consequently </a:t>
            </a:r>
            <a:r>
              <a:rPr lang="en-US" i="1" dirty="0"/>
              <a:t>what it is</a:t>
            </a:r>
            <a:r>
              <a:rPr lang="en-US" dirty="0"/>
              <a:t> that emerges when the filter is pharmacologically perturbed by a psychedelic drug.</a:t>
            </a:r>
          </a:p>
          <a:p>
            <a:endParaRPr lang="en-US" dirty="0"/>
          </a:p>
        </p:txBody>
      </p:sp>
      <p:sp>
        <p:nvSpPr>
          <p:cNvPr id="6" name="TextBox 5">
            <a:extLst>
              <a:ext uri="{FF2B5EF4-FFF2-40B4-BE49-F238E27FC236}">
                <a16:creationId xmlns:a16="http://schemas.microsoft.com/office/drawing/2014/main" id="{217CAEA3-A91E-3143-9901-50F859EC5293}"/>
              </a:ext>
            </a:extLst>
          </p:cNvPr>
          <p:cNvSpPr txBox="1"/>
          <p:nvPr/>
        </p:nvSpPr>
        <p:spPr>
          <a:xfrm>
            <a:off x="-2" y="1475123"/>
            <a:ext cx="12192001" cy="1477328"/>
          </a:xfrm>
          <a:prstGeom prst="rect">
            <a:avLst/>
          </a:prstGeom>
          <a:noFill/>
        </p:spPr>
        <p:txBody>
          <a:bodyPr wrap="square" rtlCol="0">
            <a:spAutoFit/>
          </a:bodyPr>
          <a:lstStyle/>
          <a:p>
            <a:r>
              <a:rPr lang="en-US" dirty="0"/>
              <a:t>While evolutionarily adaptive and biologically useful, could develop pathological characteristics in two distinct ways.</a:t>
            </a:r>
          </a:p>
          <a:p>
            <a:r>
              <a:rPr lang="en-US" dirty="0"/>
              <a:t>	1.  A chronically </a:t>
            </a:r>
            <a:r>
              <a:rPr lang="en-US" i="1" dirty="0"/>
              <a:t>overactive</a:t>
            </a:r>
            <a:r>
              <a:rPr lang="en-US" dirty="0"/>
              <a:t> filter limits too much of the mind, causing a rigid, dull, neurotic life in which mental contents 	     become overly restricted 	</a:t>
            </a:r>
          </a:p>
          <a:p>
            <a:r>
              <a:rPr lang="en-US" dirty="0"/>
              <a:t>	2. Second, a chronically </a:t>
            </a:r>
            <a:r>
              <a:rPr lang="en-US" i="1" dirty="0"/>
              <a:t>underactive</a:t>
            </a:r>
            <a:r>
              <a:rPr lang="en-US" dirty="0"/>
              <a:t> or ‘leaky’ filter places too few constraints on the mind and allows too much ‘Mind at     	     Large’ to enter conscious awareness, potentially resulting in perceptual instability, cognitive confusion, or hallucination. </a:t>
            </a:r>
          </a:p>
        </p:txBody>
      </p:sp>
      <p:sp>
        <p:nvSpPr>
          <p:cNvPr id="7" name="TextBox 6">
            <a:extLst>
              <a:ext uri="{FF2B5EF4-FFF2-40B4-BE49-F238E27FC236}">
                <a16:creationId xmlns:a16="http://schemas.microsoft.com/office/drawing/2014/main" id="{9913AE99-C64D-5041-95C7-95B39A8848BC}"/>
              </a:ext>
            </a:extLst>
          </p:cNvPr>
          <p:cNvSpPr txBox="1"/>
          <p:nvPr/>
        </p:nvSpPr>
        <p:spPr>
          <a:xfrm>
            <a:off x="-1" y="3209302"/>
            <a:ext cx="11987048" cy="923330"/>
          </a:xfrm>
          <a:prstGeom prst="rect">
            <a:avLst/>
          </a:prstGeom>
          <a:noFill/>
        </p:spPr>
        <p:txBody>
          <a:bodyPr wrap="square" rtlCol="0">
            <a:spAutoFit/>
          </a:bodyPr>
          <a:lstStyle/>
          <a:p>
            <a:r>
              <a:rPr lang="en-US" dirty="0"/>
              <a:t>How can model of psychosis aid in psychotherapy?</a:t>
            </a:r>
          </a:p>
          <a:p>
            <a:pPr marL="752475" indent="61913">
              <a:buFont typeface="Arial" panose="020B0604020202020204" pitchFamily="34" charset="0"/>
              <a:buChar char="•"/>
            </a:pPr>
            <a:r>
              <a:rPr lang="en-US" dirty="0"/>
              <a:t>	Psychedelic drugs may temporarily ‘disable’ brain filtration mechanisms</a:t>
            </a:r>
          </a:p>
          <a:p>
            <a:pPr marL="752475" indent="61913">
              <a:buFont typeface="Arial" panose="020B0604020202020204" pitchFamily="34" charset="0"/>
              <a:buChar char="•"/>
            </a:pPr>
            <a:r>
              <a:rPr lang="en-US" dirty="0"/>
              <a:t> Could allow patients and therapists to work outside of the patient’s everyday (pathological) inhibitory mechanisms</a:t>
            </a:r>
          </a:p>
        </p:txBody>
      </p:sp>
      <p:sp>
        <p:nvSpPr>
          <p:cNvPr id="8" name="TextBox 7">
            <a:extLst>
              <a:ext uri="{FF2B5EF4-FFF2-40B4-BE49-F238E27FC236}">
                <a16:creationId xmlns:a16="http://schemas.microsoft.com/office/drawing/2014/main" id="{AA6947CE-3FB3-D54D-9055-1B718B856D6A}"/>
              </a:ext>
            </a:extLst>
          </p:cNvPr>
          <p:cNvSpPr txBox="1"/>
          <p:nvPr/>
        </p:nvSpPr>
        <p:spPr>
          <a:xfrm>
            <a:off x="441434" y="6304002"/>
            <a:ext cx="1987916" cy="369332"/>
          </a:xfrm>
          <a:prstGeom prst="rect">
            <a:avLst/>
          </a:prstGeom>
          <a:noFill/>
        </p:spPr>
        <p:txBody>
          <a:bodyPr wrap="none" rtlCol="0">
            <a:spAutoFit/>
          </a:bodyPr>
          <a:lstStyle/>
          <a:p>
            <a:r>
              <a:rPr lang="en-US" dirty="0"/>
              <a:t>Swanson, L.R. 2018</a:t>
            </a:r>
          </a:p>
        </p:txBody>
      </p:sp>
    </p:spTree>
    <p:extLst>
      <p:ext uri="{BB962C8B-B14F-4D97-AF65-F5344CB8AC3E}">
        <p14:creationId xmlns:p14="http://schemas.microsoft.com/office/powerpoint/2010/main" val="10143195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FFF933-5A7A-C446-B0AB-FD8589CA28B5}"/>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Pathological State of Immune System</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32FDF5E-56AE-FD47-AC00-EB09DC72018D}"/>
              </a:ext>
            </a:extLst>
          </p:cNvPr>
          <p:cNvSpPr>
            <a:spLocks noGrp="1"/>
          </p:cNvSpPr>
          <p:nvPr>
            <p:ph idx="1"/>
          </p:nvPr>
        </p:nvSpPr>
        <p:spPr>
          <a:xfrm>
            <a:off x="4704731" y="963877"/>
            <a:ext cx="6840794" cy="4930246"/>
          </a:xfrm>
        </p:spPr>
        <p:txBody>
          <a:bodyPr anchor="ctr">
            <a:normAutofit/>
          </a:bodyPr>
          <a:lstStyle/>
          <a:p>
            <a:r>
              <a:rPr lang="en-US" sz="2200" dirty="0"/>
              <a:t>Uncontrollable activation, </a:t>
            </a:r>
            <a:r>
              <a:rPr lang="en-US" sz="2200" b="1" dirty="0"/>
              <a:t>inducing tissue destruction rather than healing.</a:t>
            </a:r>
            <a:r>
              <a:rPr lang="en-US" sz="2200" dirty="0"/>
              <a:t> </a:t>
            </a:r>
          </a:p>
          <a:p>
            <a:pPr lvl="2"/>
            <a:r>
              <a:rPr lang="en-US" sz="2200" dirty="0"/>
              <a:t>Asthma. Allergic rhinitis, Autoimmune diseases, Type 1 diabetes, rheumatoid arthritis (RA), and lupus</a:t>
            </a:r>
          </a:p>
          <a:p>
            <a:r>
              <a:rPr lang="en-US" sz="2200" dirty="0"/>
              <a:t>Traditional treatments attempt to </a:t>
            </a:r>
          </a:p>
          <a:p>
            <a:pPr lvl="1"/>
            <a:r>
              <a:rPr lang="en-US" sz="2200" dirty="0"/>
              <a:t>Prevent or decrease inflammation response, but suppress immune system</a:t>
            </a:r>
          </a:p>
          <a:p>
            <a:pPr lvl="1"/>
            <a:endParaRPr lang="en-US" sz="2200" dirty="0"/>
          </a:p>
          <a:p>
            <a:r>
              <a:rPr lang="en-US" sz="2200" dirty="0"/>
              <a:t>Key role in depression / addiction</a:t>
            </a:r>
          </a:p>
          <a:p>
            <a:pPr lvl="1"/>
            <a:r>
              <a:rPr lang="en-US" sz="2200" dirty="0"/>
              <a:t>Injections of proinflammatory agents  </a:t>
            </a:r>
            <a:r>
              <a:rPr lang="en-US" sz="2200" b="1" dirty="0"/>
              <a:t>TNF-α</a:t>
            </a:r>
            <a:r>
              <a:rPr lang="en-US" sz="2200" dirty="0"/>
              <a:t>  and </a:t>
            </a:r>
            <a:r>
              <a:rPr lang="en-US" sz="2200" b="1" dirty="0"/>
              <a:t>IL-1β </a:t>
            </a:r>
            <a:r>
              <a:rPr lang="en-US" sz="2200" dirty="0"/>
              <a:t>in healthy animals</a:t>
            </a:r>
          </a:p>
          <a:p>
            <a:pPr marL="457200" lvl="1" indent="0">
              <a:buNone/>
            </a:pPr>
            <a:r>
              <a:rPr lang="en-US" sz="2200" dirty="0"/>
              <a:t>	- Behavior similar to social withdrawal </a:t>
            </a:r>
          </a:p>
          <a:p>
            <a:endParaRPr lang="en-US" sz="2200" dirty="0"/>
          </a:p>
        </p:txBody>
      </p:sp>
    </p:spTree>
    <p:extLst>
      <p:ext uri="{BB962C8B-B14F-4D97-AF65-F5344CB8AC3E}">
        <p14:creationId xmlns:p14="http://schemas.microsoft.com/office/powerpoint/2010/main" val="28328128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93F70-4CF8-F64C-8C8E-C786E45DA60A}"/>
              </a:ext>
            </a:extLst>
          </p:cNvPr>
          <p:cNvSpPr>
            <a:spLocks noGrp="1"/>
          </p:cNvSpPr>
          <p:nvPr>
            <p:ph type="title"/>
          </p:nvPr>
        </p:nvSpPr>
        <p:spPr>
          <a:xfrm>
            <a:off x="838200" y="620392"/>
            <a:ext cx="3374136" cy="5504688"/>
          </a:xfrm>
        </p:spPr>
        <p:txBody>
          <a:bodyPr>
            <a:normAutofit/>
          </a:bodyPr>
          <a:lstStyle/>
          <a:p>
            <a:r>
              <a:rPr lang="en-US">
                <a:latin typeface="Times New Roman" panose="02020603050405020304" pitchFamily="18" charset="0"/>
                <a:cs typeface="Times New Roman" panose="02020603050405020304" pitchFamily="18" charset="0"/>
              </a:rPr>
              <a:t>5-HT &amp; Inflammation</a:t>
            </a:r>
          </a:p>
        </p:txBody>
      </p:sp>
      <p:graphicFrame>
        <p:nvGraphicFramePr>
          <p:cNvPr id="5" name="Content Placeholder 2">
            <a:extLst>
              <a:ext uri="{FF2B5EF4-FFF2-40B4-BE49-F238E27FC236}">
                <a16:creationId xmlns:a16="http://schemas.microsoft.com/office/drawing/2014/main" id="{37EA137C-CF2B-4FA9-AA51-404B9677508F}"/>
              </a:ext>
            </a:extLst>
          </p:cNvPr>
          <p:cNvGraphicFramePr>
            <a:graphicFrameLocks noGrp="1"/>
          </p:cNvGraphicFramePr>
          <p:nvPr>
            <p:ph idx="1"/>
            <p:extLst>
              <p:ext uri="{D42A27DB-BD31-4B8C-83A1-F6EECF244321}">
                <p14:modId xmlns:p14="http://schemas.microsoft.com/office/powerpoint/2010/main" val="2755757496"/>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54021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6E8F3-0856-CA4B-B79E-EE903F7B6372}"/>
              </a:ext>
            </a:extLst>
          </p:cNvPr>
          <p:cNvSpPr>
            <a:spLocks noGrp="1"/>
          </p:cNvSpPr>
          <p:nvPr>
            <p:ph type="title"/>
          </p:nvPr>
        </p:nvSpPr>
        <p:spPr>
          <a:xfrm>
            <a:off x="960100" y="978102"/>
            <a:ext cx="10588434" cy="1062644"/>
          </a:xfrm>
        </p:spPr>
        <p:txBody>
          <a:bodyPr anchor="b">
            <a:normAutofit/>
          </a:bodyPr>
          <a:lstStyle/>
          <a:p>
            <a:r>
              <a:rPr lang="en-US" sz="4800" dirty="0"/>
              <a:t>Psychedelics &amp; Inflammation</a:t>
            </a:r>
          </a:p>
        </p:txBody>
      </p:sp>
      <p:sp>
        <p:nvSpPr>
          <p:cNvPr id="3" name="Content Placeholder 2">
            <a:extLst>
              <a:ext uri="{FF2B5EF4-FFF2-40B4-BE49-F238E27FC236}">
                <a16:creationId xmlns:a16="http://schemas.microsoft.com/office/drawing/2014/main" id="{EEE3CF5B-C7FC-FD4C-B04D-20C6E37FF354}"/>
              </a:ext>
            </a:extLst>
          </p:cNvPr>
          <p:cNvSpPr>
            <a:spLocks noGrp="1"/>
          </p:cNvSpPr>
          <p:nvPr>
            <p:ph idx="1"/>
          </p:nvPr>
        </p:nvSpPr>
        <p:spPr>
          <a:xfrm>
            <a:off x="4346284" y="2395663"/>
            <a:ext cx="8477085" cy="4592963"/>
          </a:xfrm>
        </p:spPr>
        <p:txBody>
          <a:bodyPr>
            <a:normAutofit/>
          </a:bodyPr>
          <a:lstStyle/>
          <a:p>
            <a:pPr marL="0" indent="0">
              <a:buNone/>
            </a:pPr>
            <a:r>
              <a:rPr lang="en-US" b="1" dirty="0"/>
              <a:t>DOI </a:t>
            </a:r>
            <a:r>
              <a:rPr lang="en-US" dirty="0"/>
              <a:t>(and LSD) potently reduces TNF-α  (rat smooth muscle cells) </a:t>
            </a:r>
          </a:p>
          <a:p>
            <a:pPr marL="457200" lvl="1" indent="0">
              <a:buNone/>
            </a:pPr>
            <a:r>
              <a:rPr lang="en-US" sz="2600" dirty="0"/>
              <a:t>- IC</a:t>
            </a:r>
            <a:r>
              <a:rPr lang="en-US" sz="2600" baseline="-25000" dirty="0"/>
              <a:t>50</a:t>
            </a:r>
            <a:r>
              <a:rPr lang="en-US" sz="2600" dirty="0"/>
              <a:t> concentrations 10–20 </a:t>
            </a:r>
            <a:r>
              <a:rPr lang="en-US" sz="2600" dirty="0" err="1"/>
              <a:t>pM</a:t>
            </a:r>
            <a:r>
              <a:rPr lang="en-US" sz="2600" dirty="0"/>
              <a:t> </a:t>
            </a:r>
          </a:p>
          <a:p>
            <a:pPr lvl="1"/>
            <a:endParaRPr lang="en-US" sz="2600" dirty="0"/>
          </a:p>
          <a:p>
            <a:pPr lvl="1"/>
            <a:r>
              <a:rPr lang="en-US" sz="2600" dirty="0"/>
              <a:t>Inhibited the TNF-a induced expression of genes encoding</a:t>
            </a:r>
          </a:p>
          <a:p>
            <a:pPr lvl="2"/>
            <a:r>
              <a:rPr lang="en-US" sz="2600" dirty="0"/>
              <a:t>Intracellular adhesion molecule-1 (ICAM-1), </a:t>
            </a:r>
          </a:p>
          <a:p>
            <a:pPr lvl="2"/>
            <a:r>
              <a:rPr lang="en-US" sz="2600" dirty="0"/>
              <a:t>Vascular cell adhesion molecule-1 (VCAM-1), </a:t>
            </a:r>
          </a:p>
          <a:p>
            <a:pPr lvl="2"/>
            <a:r>
              <a:rPr lang="en-US" sz="2600" dirty="0"/>
              <a:t>Blocked activation and nuclear translocation of      NF-𝜅B</a:t>
            </a:r>
          </a:p>
          <a:p>
            <a:pPr lvl="2"/>
            <a:r>
              <a:rPr lang="en-US" sz="2600" dirty="0"/>
              <a:t>Blocked activation nitric oxide synthase activity </a:t>
            </a:r>
          </a:p>
          <a:p>
            <a:pPr lvl="1"/>
            <a:endParaRPr lang="en-US" sz="2600" dirty="0"/>
          </a:p>
          <a:p>
            <a:endParaRPr lang="en-US" dirty="0"/>
          </a:p>
        </p:txBody>
      </p:sp>
      <p:pic>
        <p:nvPicPr>
          <p:cNvPr id="13316" name="Picture 4" descr="Image result for DOI drug">
            <a:hlinkClick r:id="rId2"/>
            <a:extLst>
              <a:ext uri="{FF2B5EF4-FFF2-40B4-BE49-F238E27FC236}">
                <a16:creationId xmlns:a16="http://schemas.microsoft.com/office/drawing/2014/main" id="{A54313E0-AAB9-3A4F-80DD-5207ADB0E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286" y="2548956"/>
            <a:ext cx="3172123" cy="292811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a:extLst>
              <a:ext uri="{FF2B5EF4-FFF2-40B4-BE49-F238E27FC236}">
                <a16:creationId xmlns:a16="http://schemas.microsoft.com/office/drawing/2014/main" id="{3460D3F8-79E2-D94A-9E8B-929D93FD1DDA}"/>
              </a:ext>
            </a:extLst>
          </p:cNvPr>
          <p:cNvSpPr>
            <a:spLocks noChangeArrowheads="1"/>
          </p:cNvSpPr>
          <p:nvPr/>
        </p:nvSpPr>
        <p:spPr bwMode="auto">
          <a:xfrm>
            <a:off x="529780" y="4173424"/>
            <a:ext cx="3178629"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96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2,5-Dimethoy-4-iodoamphetamine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rPr>
              <a:t>(DOI)</a:t>
            </a:r>
          </a:p>
        </p:txBody>
      </p:sp>
    </p:spTree>
    <p:extLst>
      <p:ext uri="{BB962C8B-B14F-4D97-AF65-F5344CB8AC3E}">
        <p14:creationId xmlns:p14="http://schemas.microsoft.com/office/powerpoint/2010/main" val="7436740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54EF6D-CB1D-6D44-A03B-52FC61506999}"/>
              </a:ext>
            </a:extLst>
          </p:cNvPr>
          <p:cNvSpPr>
            <a:spLocks noGrp="1"/>
          </p:cNvSpPr>
          <p:nvPr>
            <p:ph type="title"/>
          </p:nvPr>
        </p:nvSpPr>
        <p:spPr>
          <a:xfrm>
            <a:off x="838200" y="963877"/>
            <a:ext cx="3494362" cy="4930246"/>
          </a:xfrm>
        </p:spPr>
        <p:txBody>
          <a:bodyPr vert="horz" lIns="91440" tIns="45720" rIns="91440" bIns="45720" rtlCol="0" anchor="ctr">
            <a:normAutofit/>
          </a:bodyPr>
          <a:lstStyle/>
          <a:p>
            <a:pPr algn="r"/>
            <a:r>
              <a:rPr lang="en-US" u="sng" kern="1200" dirty="0">
                <a:solidFill>
                  <a:schemeClr val="accent1"/>
                </a:solidFill>
                <a:latin typeface="+mj-lt"/>
                <a:ea typeface="+mj-ea"/>
                <a:cs typeface="+mj-cs"/>
              </a:rPr>
              <a:t>(R)-DOI &amp; inflammation </a:t>
            </a:r>
            <a:r>
              <a:rPr lang="en-US" i="1" u="sng" kern="1200" dirty="0">
                <a:solidFill>
                  <a:schemeClr val="accent1"/>
                </a:solidFill>
                <a:latin typeface="+mj-lt"/>
                <a:ea typeface="+mj-ea"/>
                <a:cs typeface="+mj-cs"/>
              </a:rPr>
              <a:t>in vivo</a:t>
            </a:r>
            <a:endParaRPr lang="en-US" u="sng" kern="1200" dirty="0">
              <a:solidFill>
                <a:schemeClr val="accent1"/>
              </a:solidFill>
              <a:latin typeface="+mj-lt"/>
              <a:ea typeface="+mj-ea"/>
              <a:cs typeface="+mj-cs"/>
            </a:endParaRPr>
          </a:p>
        </p:txBody>
      </p:sp>
      <p:cxnSp>
        <p:nvCxnSpPr>
          <p:cNvPr id="20" name="Straight Connector 1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1" name="Rectangle 5">
            <a:extLst>
              <a:ext uri="{FF2B5EF4-FFF2-40B4-BE49-F238E27FC236}">
                <a16:creationId xmlns:a16="http://schemas.microsoft.com/office/drawing/2014/main" id="{CE645A6C-B1BA-2442-9D8D-4B62198261DF}"/>
              </a:ext>
            </a:extLst>
          </p:cNvPr>
          <p:cNvSpPr>
            <a:spLocks noChangeArrowheads="1"/>
          </p:cNvSpPr>
          <p:nvPr/>
        </p:nvSpPr>
        <p:spPr bwMode="auto">
          <a:xfrm>
            <a:off x="4474062" y="428284"/>
            <a:ext cx="7575370" cy="618690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34290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2300" b="0" i="0" u="none" strike="noStrike" cap="none" normalizeH="0" baseline="0" dirty="0">
                <a:ln>
                  <a:noFill/>
                </a:ln>
                <a:effectLst/>
              </a:rPr>
              <a:t>Systemic (R)-DOI has therapeutic effects at extremely low doses in treating multiple peripheral inflammatory disorders </a:t>
            </a:r>
          </a:p>
          <a:p>
            <a:pPr marL="34290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2300" b="0" i="0" u="none" strike="noStrike" cap="none" normalizeH="0" baseline="0" dirty="0">
                <a:ln>
                  <a:noFill/>
                </a:ln>
                <a:effectLst/>
              </a:rPr>
              <a:t>Continuous delivery of (R)-DOI at extremely low concentrations </a:t>
            </a:r>
          </a:p>
          <a:p>
            <a:pPr marL="800100" lvl="1" indent="-228600" defTabSz="914400" fontAlgn="base">
              <a:lnSpc>
                <a:spcPct val="90000"/>
              </a:lnSpc>
              <a:spcBef>
                <a:spcPct val="0"/>
              </a:spcBef>
              <a:spcAft>
                <a:spcPts val="600"/>
              </a:spcAft>
              <a:buFont typeface="Arial" panose="020B0604020202020204" pitchFamily="34" charset="0"/>
              <a:buChar char="•"/>
            </a:pPr>
            <a:r>
              <a:rPr kumimoji="0" lang="en-US" altLang="en-US" sz="2300" b="0" i="0" u="none" strike="noStrike" cap="none" normalizeH="0" baseline="0" dirty="0">
                <a:ln>
                  <a:noFill/>
                </a:ln>
                <a:effectLst/>
              </a:rPr>
              <a:t>Steady plasma concentration of 0.5 ng/mL (1.5 </a:t>
            </a:r>
            <a:r>
              <a:rPr kumimoji="0" lang="en-US" altLang="en-US" sz="2300" b="0" i="0" u="none" strike="noStrike" cap="none" normalizeH="0" baseline="0" dirty="0" err="1">
                <a:ln>
                  <a:noFill/>
                </a:ln>
                <a:effectLst/>
              </a:rPr>
              <a:t>μg</a:t>
            </a:r>
            <a:r>
              <a:rPr kumimoji="0" lang="en-US" altLang="en-US" sz="2300" b="0" i="0" u="none" strike="noStrike" cap="none" normalizeH="0" baseline="0" dirty="0">
                <a:ln>
                  <a:noFill/>
                </a:ln>
                <a:effectLst/>
              </a:rPr>
              <a:t>/</a:t>
            </a:r>
            <a:r>
              <a:rPr kumimoji="0" lang="en-US" altLang="en-US" sz="2300" b="0" i="0" u="none" strike="noStrike" cap="none" normalizeH="0" baseline="0" dirty="0" err="1">
                <a:ln>
                  <a:noFill/>
                </a:ln>
                <a:effectLst/>
              </a:rPr>
              <a:t>hr</a:t>
            </a:r>
            <a:r>
              <a:rPr kumimoji="0" lang="en-US" altLang="en-US" sz="2300" b="0" i="0" u="none" strike="noStrike" cap="none" normalizeH="0" baseline="0" dirty="0">
                <a:ln>
                  <a:noFill/>
                </a:ln>
                <a:effectLst/>
              </a:rPr>
              <a:t>) </a:t>
            </a:r>
          </a:p>
          <a:p>
            <a:pPr marL="800100" lvl="1" indent="-228600" defTabSz="914400" fontAlgn="base">
              <a:lnSpc>
                <a:spcPct val="90000"/>
              </a:lnSpc>
              <a:spcBef>
                <a:spcPct val="0"/>
              </a:spcBef>
              <a:spcAft>
                <a:spcPts val="600"/>
              </a:spcAft>
              <a:buFont typeface="Arial" panose="020B0604020202020204" pitchFamily="34" charset="0"/>
              <a:buChar char="•"/>
            </a:pPr>
            <a:r>
              <a:rPr kumimoji="0" lang="en-US" altLang="en-US" sz="2300" b="0" i="0" u="none" strike="noStrike" cap="none" normalizeH="0" baseline="0" dirty="0">
                <a:ln>
                  <a:noFill/>
                </a:ln>
                <a:effectLst/>
              </a:rPr>
              <a:t>Extraordinary therapeutic efficacy in preventing high fat diet induced pro-inflammatory gene expression of several markers in peripheral tissues.</a:t>
            </a:r>
          </a:p>
          <a:p>
            <a:pPr marL="342900" marR="0" lvl="0" indent="-228600" defTabSz="914400" fontAlgn="base">
              <a:lnSpc>
                <a:spcPct val="90000"/>
              </a:lnSpc>
              <a:spcBef>
                <a:spcPct val="0"/>
              </a:spcBef>
              <a:spcAft>
                <a:spcPts val="600"/>
              </a:spcAft>
              <a:buClrTx/>
              <a:buSzTx/>
              <a:buFont typeface="Arial" panose="020B0604020202020204" pitchFamily="34" charset="0"/>
              <a:buChar char="•"/>
              <a:tabLst/>
            </a:pPr>
            <a:r>
              <a:rPr lang="en-US" altLang="en-US" sz="2300" dirty="0"/>
              <a:t>S</a:t>
            </a:r>
            <a:r>
              <a:rPr kumimoji="0" lang="en-US" altLang="en-US" sz="2300" b="0" i="0" u="none" strike="noStrike" cap="none" normalizeH="0" baseline="0" dirty="0">
                <a:ln>
                  <a:noFill/>
                </a:ln>
                <a:effectLst/>
              </a:rPr>
              <a:t>ystemic (R)-DOI </a:t>
            </a:r>
          </a:p>
          <a:p>
            <a:pPr marL="800100" lvl="1" indent="-228600" defTabSz="914400" fontAlgn="base">
              <a:lnSpc>
                <a:spcPct val="90000"/>
              </a:lnSpc>
              <a:spcBef>
                <a:spcPct val="0"/>
              </a:spcBef>
              <a:spcAft>
                <a:spcPts val="600"/>
              </a:spcAft>
              <a:buFont typeface="Arial" panose="020B0604020202020204" pitchFamily="34" charset="0"/>
              <a:buChar char="•"/>
            </a:pPr>
            <a:r>
              <a:rPr kumimoji="0" lang="en-US" altLang="en-US" sz="2300" b="0" i="0" u="none" strike="noStrike" cap="none" normalizeH="0" baseline="0" dirty="0">
                <a:ln>
                  <a:noFill/>
                </a:ln>
                <a:effectLst/>
                <a:latin typeface="Georgia" panose="02040502050405020303" pitchFamily="18" charset="0"/>
              </a:rPr>
              <a:t>↓ </a:t>
            </a:r>
            <a:r>
              <a:rPr kumimoji="0" lang="en-US" altLang="en-US" sz="2300" b="0" i="0" u="none" strike="noStrike" cap="none" normalizeH="0" baseline="0" dirty="0">
                <a:ln>
                  <a:noFill/>
                </a:ln>
                <a:effectLst/>
              </a:rPr>
              <a:t>circulating TNF-α and IL-6 </a:t>
            </a:r>
            <a:r>
              <a:rPr lang="en-US" altLang="en-US" sz="2300" dirty="0"/>
              <a:t>(</a:t>
            </a:r>
            <a:r>
              <a:rPr kumimoji="0" lang="en-US" altLang="en-US" sz="2300" b="0" i="0" u="none" strike="noStrike" cap="none" normalizeH="0" baseline="0" dirty="0">
                <a:ln>
                  <a:noFill/>
                </a:ln>
                <a:effectLst/>
              </a:rPr>
              <a:t>as low as 0.01 mg/kg) </a:t>
            </a:r>
            <a:endParaRPr kumimoji="0" lang="en-US" altLang="en-US" sz="2300" b="0" i="0" u="none" strike="noStrike" cap="none" normalizeH="0" baseline="30000" dirty="0">
              <a:ln>
                <a:noFill/>
              </a:ln>
              <a:effectLst/>
            </a:endParaRPr>
          </a:p>
          <a:p>
            <a:pPr marL="342900" lvl="0" indent="-228600" defTabSz="914400" fontAlgn="base">
              <a:lnSpc>
                <a:spcPct val="90000"/>
              </a:lnSpc>
              <a:spcBef>
                <a:spcPct val="0"/>
              </a:spcBef>
              <a:spcAft>
                <a:spcPts val="600"/>
              </a:spcAft>
              <a:buFont typeface="Arial" panose="020B0604020202020204" pitchFamily="34" charset="0"/>
              <a:buChar char="•"/>
            </a:pPr>
            <a:r>
              <a:rPr lang="en-US" altLang="en-US" sz="2300" dirty="0"/>
              <a:t>Nebulized (R)-DOI reduced airway inflammation in rodent model of asthma</a:t>
            </a:r>
          </a:p>
          <a:p>
            <a:pPr marL="342900" lvl="0" indent="-228600" defTabSz="914400" fontAlgn="base">
              <a:lnSpc>
                <a:spcPct val="90000"/>
              </a:lnSpc>
              <a:spcBef>
                <a:spcPct val="0"/>
              </a:spcBef>
              <a:spcAft>
                <a:spcPts val="600"/>
              </a:spcAft>
              <a:buFont typeface="Arial" panose="020B0604020202020204" pitchFamily="34" charset="0"/>
              <a:buChar char="•"/>
            </a:pPr>
            <a:r>
              <a:rPr lang="en-US" altLang="en-US" sz="2300" dirty="0"/>
              <a:t>Other psychedelics like LSD &amp; psilocybin also anti-inflammatory but not as potent as (R)-DOI</a:t>
            </a:r>
            <a:endParaRPr kumimoji="0" lang="en-US" altLang="en-US" sz="2300" b="0" i="0" u="none" strike="noStrike" cap="none" normalizeH="0" baseline="0" dirty="0">
              <a:ln>
                <a:noFill/>
              </a:ln>
              <a:effectLst/>
            </a:endParaRPr>
          </a:p>
        </p:txBody>
      </p:sp>
      <p:sp>
        <p:nvSpPr>
          <p:cNvPr id="12" name="TextBox 11">
            <a:extLst>
              <a:ext uri="{FF2B5EF4-FFF2-40B4-BE49-F238E27FC236}">
                <a16:creationId xmlns:a16="http://schemas.microsoft.com/office/drawing/2014/main" id="{14701C86-980E-CC4E-A4C8-4B9780406AC6}"/>
              </a:ext>
            </a:extLst>
          </p:cNvPr>
          <p:cNvSpPr txBox="1"/>
          <p:nvPr/>
        </p:nvSpPr>
        <p:spPr>
          <a:xfrm>
            <a:off x="6096000" y="6506947"/>
            <a:ext cx="3350597" cy="369332"/>
          </a:xfrm>
          <a:prstGeom prst="rect">
            <a:avLst/>
          </a:prstGeom>
          <a:noFill/>
        </p:spPr>
        <p:txBody>
          <a:bodyPr wrap="none" rtlCol="0">
            <a:spAutoFit/>
          </a:bodyPr>
          <a:lstStyle/>
          <a:p>
            <a:pPr>
              <a:spcAft>
                <a:spcPts val="600"/>
              </a:spcAft>
            </a:pPr>
            <a:r>
              <a:rPr lang="en-US" dirty="0"/>
              <a:t>Flanagan, TW &amp; Nichols, CD 2018 </a:t>
            </a:r>
          </a:p>
        </p:txBody>
      </p:sp>
      <p:sp>
        <p:nvSpPr>
          <p:cNvPr id="13" name="TextBox 12">
            <a:extLst>
              <a:ext uri="{FF2B5EF4-FFF2-40B4-BE49-F238E27FC236}">
                <a16:creationId xmlns:a16="http://schemas.microsoft.com/office/drawing/2014/main" id="{40AB0B5A-7E4A-E444-B070-CCCE09E13362}"/>
              </a:ext>
            </a:extLst>
          </p:cNvPr>
          <p:cNvSpPr txBox="1"/>
          <p:nvPr/>
        </p:nvSpPr>
        <p:spPr>
          <a:xfrm>
            <a:off x="9757581" y="6507662"/>
            <a:ext cx="2543581" cy="369332"/>
          </a:xfrm>
          <a:prstGeom prst="rect">
            <a:avLst/>
          </a:prstGeom>
          <a:noFill/>
        </p:spPr>
        <p:txBody>
          <a:bodyPr wrap="none" rtlCol="0">
            <a:spAutoFit/>
          </a:bodyPr>
          <a:lstStyle/>
          <a:p>
            <a:pPr>
              <a:spcAft>
                <a:spcPts val="600"/>
              </a:spcAft>
            </a:pPr>
            <a:r>
              <a:rPr lang="en-US" dirty="0"/>
              <a:t>Flanagan, TW et al. 2019 </a:t>
            </a:r>
          </a:p>
        </p:txBody>
      </p:sp>
      <p:sp>
        <p:nvSpPr>
          <p:cNvPr id="17" name="TextBox 16">
            <a:extLst>
              <a:ext uri="{FF2B5EF4-FFF2-40B4-BE49-F238E27FC236}">
                <a16:creationId xmlns:a16="http://schemas.microsoft.com/office/drawing/2014/main" id="{4E8C9DA4-47AD-2046-ADCD-E3D1FD9FF865}"/>
              </a:ext>
            </a:extLst>
          </p:cNvPr>
          <p:cNvSpPr txBox="1"/>
          <p:nvPr/>
        </p:nvSpPr>
        <p:spPr>
          <a:xfrm>
            <a:off x="411248" y="6045282"/>
            <a:ext cx="4240584" cy="830997"/>
          </a:xfrm>
          <a:prstGeom prst="rect">
            <a:avLst/>
          </a:prstGeom>
          <a:noFill/>
        </p:spPr>
        <p:txBody>
          <a:bodyPr wrap="none" rtlCol="0">
            <a:spAutoFit/>
          </a:bodyPr>
          <a:lstStyle/>
          <a:p>
            <a:r>
              <a:rPr lang="en-US" sz="2400" dirty="0"/>
              <a:t>*Dependent on 5-HT</a:t>
            </a:r>
            <a:r>
              <a:rPr lang="en-US" sz="2400" baseline="-25000" dirty="0"/>
              <a:t>2A</a:t>
            </a:r>
            <a:r>
              <a:rPr lang="en-US" sz="2400" dirty="0"/>
              <a:t> not </a:t>
            </a:r>
            <a:r>
              <a:rPr lang="en-US" sz="2400" baseline="-25000" dirty="0"/>
              <a:t>2B/2C</a:t>
            </a:r>
            <a:r>
              <a:rPr lang="en-US" sz="2400" dirty="0"/>
              <a:t>*</a:t>
            </a:r>
          </a:p>
          <a:p>
            <a:endParaRPr lang="en-US" sz="2400" dirty="0"/>
          </a:p>
        </p:txBody>
      </p:sp>
    </p:spTree>
    <p:extLst>
      <p:ext uri="{BB962C8B-B14F-4D97-AF65-F5344CB8AC3E}">
        <p14:creationId xmlns:p14="http://schemas.microsoft.com/office/powerpoint/2010/main" val="28226046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7B694D-2F0D-5646-A7BF-D6B6ED8D15B7}"/>
              </a:ext>
            </a:extLst>
          </p:cNvPr>
          <p:cNvSpPr txBox="1"/>
          <p:nvPr/>
        </p:nvSpPr>
        <p:spPr>
          <a:xfrm>
            <a:off x="609601" y="4385066"/>
            <a:ext cx="10923638" cy="1317643"/>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700" kern="1200" dirty="0">
                <a:solidFill>
                  <a:schemeClr val="tx1"/>
                </a:solidFill>
                <a:latin typeface="+mj-lt"/>
                <a:ea typeface="+mj-ea"/>
                <a:cs typeface="+mj-cs"/>
              </a:rPr>
              <a:t>Terrace Mckenna – Stoned Ape Hypothesis </a:t>
            </a:r>
          </a:p>
        </p:txBody>
      </p:sp>
      <p:pic>
        <p:nvPicPr>
          <p:cNvPr id="25602" name="Picture 2" descr="Related image">
            <a:extLst>
              <a:ext uri="{FF2B5EF4-FFF2-40B4-BE49-F238E27FC236}">
                <a16:creationId xmlns:a16="http://schemas.microsoft.com/office/drawing/2014/main" id="{96F3165A-694D-9C48-889B-EEF590D2E6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805" b="-1"/>
          <a:stretch/>
        </p:blipFill>
        <p:spPr bwMode="auto">
          <a:xfrm>
            <a:off x="20" y="10"/>
            <a:ext cx="6095974" cy="4252522"/>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Image result for terence mckenna">
            <a:extLst>
              <a:ext uri="{FF2B5EF4-FFF2-40B4-BE49-F238E27FC236}">
                <a16:creationId xmlns:a16="http://schemas.microsoft.com/office/drawing/2014/main" id="{C3660D2D-A225-4B46-9935-90FF7F41CB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45" b="9147"/>
          <a:stretch/>
        </p:blipFill>
        <p:spPr bwMode="auto">
          <a:xfrm>
            <a:off x="6095999" y="-681"/>
            <a:ext cx="6096001" cy="4253215"/>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566660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1D096130-9C70-EE4D-8366-1CED9837C1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0"/>
            <a:ext cx="1061878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B6B8378-5479-A54B-8BED-35E6C17226E0}"/>
              </a:ext>
            </a:extLst>
          </p:cNvPr>
          <p:cNvSpPr txBox="1"/>
          <p:nvPr/>
        </p:nvSpPr>
        <p:spPr>
          <a:xfrm>
            <a:off x="0" y="0"/>
            <a:ext cx="1987916" cy="369332"/>
          </a:xfrm>
          <a:prstGeom prst="rect">
            <a:avLst/>
          </a:prstGeom>
          <a:noFill/>
        </p:spPr>
        <p:txBody>
          <a:bodyPr wrap="none" rtlCol="0">
            <a:spAutoFit/>
          </a:bodyPr>
          <a:lstStyle/>
          <a:p>
            <a:r>
              <a:rPr lang="en-US" dirty="0"/>
              <a:t>Swanson, L.R. 2018</a:t>
            </a:r>
          </a:p>
        </p:txBody>
      </p:sp>
    </p:spTree>
    <p:extLst>
      <p:ext uri="{BB962C8B-B14F-4D97-AF65-F5344CB8AC3E}">
        <p14:creationId xmlns:p14="http://schemas.microsoft.com/office/powerpoint/2010/main" val="18782879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ECA600-1533-894A-93AB-023BED106CAD}"/>
              </a:ext>
            </a:extLst>
          </p:cNvPr>
          <p:cNvSpPr/>
          <p:nvPr/>
        </p:nvSpPr>
        <p:spPr>
          <a:xfrm>
            <a:off x="-1" y="919280"/>
            <a:ext cx="6999891" cy="6858000"/>
          </a:xfrm>
          <a:prstGeom prst="rect">
            <a:avLst/>
          </a:prstGeom>
        </p:spPr>
        <p:txBody>
          <a:bodyPr vert="horz" lIns="91440" tIns="45720" rIns="91440" bIns="45720" rtlCol="0" anchor="t">
            <a:normAutofit/>
          </a:bodyPr>
          <a:lstStyle/>
          <a:p>
            <a:pPr>
              <a:lnSpc>
                <a:spcPct val="90000"/>
              </a:lnSpc>
              <a:spcAft>
                <a:spcPts val="600"/>
              </a:spcAft>
            </a:pPr>
            <a:r>
              <a:rPr lang="en-US" sz="2800" dirty="0"/>
              <a:t>“It does not seem to be an exaggeration to say that psychedelics, used responsibly and with proper caution, would be for psychiatry what the microscope is for biology and medicine or the telescope is for astronomy. These tools make it possible to study important processes that under normal circumstances are not available for direct observation” </a:t>
            </a:r>
          </a:p>
          <a:p>
            <a:pPr>
              <a:lnSpc>
                <a:spcPct val="90000"/>
              </a:lnSpc>
              <a:spcAft>
                <a:spcPts val="600"/>
              </a:spcAft>
            </a:pPr>
            <a:endParaRPr lang="en-US" sz="2800" dirty="0"/>
          </a:p>
          <a:p>
            <a:pPr>
              <a:lnSpc>
                <a:spcPct val="90000"/>
              </a:lnSpc>
              <a:spcAft>
                <a:spcPts val="600"/>
              </a:spcAft>
            </a:pPr>
            <a:r>
              <a:rPr lang="en-US" sz="2800" dirty="0"/>
              <a:t>(</a:t>
            </a:r>
            <a:r>
              <a:rPr lang="en-US" sz="2800" dirty="0" err="1"/>
              <a:t>Stanislov</a:t>
            </a:r>
            <a:r>
              <a:rPr lang="en-US" sz="2800" dirty="0"/>
              <a:t> </a:t>
            </a:r>
            <a:r>
              <a:rPr lang="en-US" sz="2800" dirty="0" err="1"/>
              <a:t>Grof</a:t>
            </a:r>
            <a:r>
              <a:rPr lang="en-US" sz="2800" dirty="0"/>
              <a:t>, 1980). </a:t>
            </a:r>
          </a:p>
        </p:txBody>
      </p:sp>
      <p:pic>
        <p:nvPicPr>
          <p:cNvPr id="1026" name="Picture 2" descr="Image result for stanislav grof">
            <a:extLst>
              <a:ext uri="{FF2B5EF4-FFF2-40B4-BE49-F238E27FC236}">
                <a16:creationId xmlns:a16="http://schemas.microsoft.com/office/drawing/2014/main" id="{83B30966-4F0B-554B-A059-BDB667E160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384" r="-1" b="14390"/>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102119"/>
      </p:ext>
    </p:extLst>
  </p:cSld>
  <p:clrMapOvr>
    <a:overrideClrMapping bg1="dk1" tx1="lt1" bg2="dk2" tx2="lt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F0A055-D0FD-5C4F-8BC5-55704B118220}"/>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Limitations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B223715-2E75-9040-9B0E-82D257CF3EC9}"/>
              </a:ext>
            </a:extLst>
          </p:cNvPr>
          <p:cNvSpPr>
            <a:spLocks noGrp="1"/>
          </p:cNvSpPr>
          <p:nvPr>
            <p:ph idx="1"/>
          </p:nvPr>
        </p:nvSpPr>
        <p:spPr>
          <a:xfrm>
            <a:off x="4976031" y="320040"/>
            <a:ext cx="6894401" cy="6537960"/>
          </a:xfrm>
        </p:spPr>
        <p:txBody>
          <a:bodyPr anchor="ctr">
            <a:normAutofit/>
          </a:bodyPr>
          <a:lstStyle/>
          <a:p>
            <a:r>
              <a:rPr lang="en-US" sz="2000" dirty="0"/>
              <a:t>Takes up a lot of time for therapists (expensive)</a:t>
            </a:r>
          </a:p>
          <a:p>
            <a:r>
              <a:rPr lang="en-US" sz="2000" dirty="0"/>
              <a:t>Problem with placebo </a:t>
            </a:r>
          </a:p>
          <a:p>
            <a:r>
              <a:rPr lang="en-US" sz="2000" dirty="0"/>
              <a:t>Animal Models </a:t>
            </a:r>
          </a:p>
          <a:p>
            <a:pPr lvl="1"/>
            <a:r>
              <a:rPr lang="en-US" sz="2000" dirty="0"/>
              <a:t>Rodents don’t self-admin. psychedelics</a:t>
            </a:r>
          </a:p>
          <a:p>
            <a:pPr lvl="2"/>
            <a:r>
              <a:rPr lang="en-US" dirty="0"/>
              <a:t>Conflict w/ human behaviors </a:t>
            </a:r>
          </a:p>
          <a:p>
            <a:r>
              <a:rPr lang="en-US" sz="2000" dirty="0"/>
              <a:t>Unknown how expectations effect acute/long term outcomes</a:t>
            </a:r>
          </a:p>
          <a:p>
            <a:r>
              <a:rPr lang="en-US" sz="2000" dirty="0"/>
              <a:t>Unknown how therapists/researcher’s expectations towards treatment influences patient outcomes (reverse placebo)</a:t>
            </a:r>
          </a:p>
          <a:p>
            <a:r>
              <a:rPr lang="en-US" sz="2000" dirty="0"/>
              <a:t>Understanding of mechanisms of action of acute / long term effects</a:t>
            </a:r>
          </a:p>
          <a:p>
            <a:r>
              <a:rPr lang="en-US" sz="2000" dirty="0"/>
              <a:t>Hallucinogenic Persisting Perceptual Disorder (HPPD)</a:t>
            </a:r>
          </a:p>
          <a:p>
            <a:r>
              <a:rPr lang="en-US" sz="2000" dirty="0"/>
              <a:t>Most studies to have low sample sizes and are open-label/feasibility studies </a:t>
            </a:r>
          </a:p>
          <a:p>
            <a:r>
              <a:rPr lang="en-US" sz="2000" dirty="0"/>
              <a:t>Should therapists in psychedelic clinical trials have experienced the effects of psychedelics themselves?</a:t>
            </a:r>
          </a:p>
        </p:txBody>
      </p:sp>
    </p:spTree>
    <p:extLst>
      <p:ext uri="{BB962C8B-B14F-4D97-AF65-F5344CB8AC3E}">
        <p14:creationId xmlns:p14="http://schemas.microsoft.com/office/powerpoint/2010/main" val="34218778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714645-3158-8A4E-9DFE-8E9004A85C28}"/>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a:solidFill>
                  <a:schemeClr val="tx1"/>
                </a:solidFill>
                <a:latin typeface="+mj-lt"/>
                <a:ea typeface="+mj-ea"/>
                <a:cs typeface="+mj-cs"/>
              </a:rPr>
              <a:t>Non-Serotonergic Psychedelics</a:t>
            </a:r>
          </a:p>
        </p:txBody>
      </p:sp>
      <p:cxnSp>
        <p:nvCxnSpPr>
          <p:cNvPr id="11" name="Straight Connector 10">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046903"/>
      </p:ext>
    </p:extLst>
  </p:cSld>
  <p:clrMapOvr>
    <a:overrideClrMapping bg1="dk1" tx1="lt1" bg2="dk2" tx2="lt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9C0E-11A3-B348-8A93-A839AE4471A2}"/>
              </a:ext>
            </a:extLst>
          </p:cNvPr>
          <p:cNvSpPr>
            <a:spLocks noGrp="1"/>
          </p:cNvSpPr>
          <p:nvPr>
            <p:ph idx="1"/>
          </p:nvPr>
        </p:nvSpPr>
        <p:spPr>
          <a:xfrm>
            <a:off x="-46821" y="971617"/>
            <a:ext cx="6025578" cy="5467283"/>
          </a:xfrm>
        </p:spPr>
        <p:txBody>
          <a:bodyPr vert="horz" lIns="91440" tIns="45720" rIns="91440" bIns="45720" rtlCol="0">
            <a:normAutofit/>
          </a:bodyPr>
          <a:lstStyle/>
          <a:p>
            <a:r>
              <a:rPr lang="en-US" sz="2400" dirty="0"/>
              <a:t>Ketamine [</a:t>
            </a:r>
            <a:r>
              <a:rPr lang="en-US" sz="2400" b="1" dirty="0"/>
              <a:t>NMDA-R Antagonist</a:t>
            </a:r>
            <a:r>
              <a:rPr lang="en-US" sz="2400" dirty="0"/>
              <a:t>]</a:t>
            </a:r>
          </a:p>
          <a:p>
            <a:r>
              <a:rPr lang="en-US" sz="2400" dirty="0"/>
              <a:t>Phencyclidine (PCP) [</a:t>
            </a:r>
            <a:r>
              <a:rPr lang="en-US" sz="2400" b="1" dirty="0"/>
              <a:t>NMDA-R Antagonist</a:t>
            </a:r>
            <a:r>
              <a:rPr lang="en-US" sz="2400" dirty="0"/>
              <a:t>]</a:t>
            </a:r>
          </a:p>
          <a:p>
            <a:r>
              <a:rPr lang="en-US" sz="2400" dirty="0"/>
              <a:t>Salvinorin A (</a:t>
            </a:r>
            <a:r>
              <a:rPr lang="en-US" sz="2400" b="1" dirty="0"/>
              <a:t>𝜅-opioid agonist</a:t>
            </a:r>
            <a:r>
              <a:rPr lang="en-US" sz="2400" dirty="0"/>
              <a:t>)</a:t>
            </a:r>
          </a:p>
          <a:p>
            <a:pPr marL="457200" lvl="1" indent="0">
              <a:buNone/>
            </a:pPr>
            <a:endParaRPr lang="en-US" sz="2800" dirty="0"/>
          </a:p>
          <a:p>
            <a:pPr marL="457200" lvl="1" indent="0">
              <a:buNone/>
            </a:pPr>
            <a:endParaRPr lang="en-US" sz="2800" dirty="0"/>
          </a:p>
          <a:p>
            <a:pPr marL="457200" lvl="1" indent="0">
              <a:buNone/>
            </a:pPr>
            <a:endParaRPr lang="en-US" sz="2800" dirty="0"/>
          </a:p>
          <a:p>
            <a:pPr marL="0" indent="0">
              <a:buNone/>
            </a:pPr>
            <a:endParaRPr lang="en-US" sz="3200" dirty="0">
              <a:sym typeface="Wingdings" pitchFamily="2" charset="2"/>
            </a:endParaRPr>
          </a:p>
          <a:p>
            <a:r>
              <a:rPr lang="en-US" dirty="0"/>
              <a:t>Muscimol </a:t>
            </a:r>
            <a:r>
              <a:rPr lang="en-US" sz="2400" dirty="0"/>
              <a:t>(</a:t>
            </a:r>
            <a:r>
              <a:rPr lang="en-US" sz="2400" b="1" dirty="0"/>
              <a:t>GABA</a:t>
            </a:r>
            <a:r>
              <a:rPr lang="en-US" sz="2400" b="1" baseline="-25000" dirty="0"/>
              <a:t>A </a:t>
            </a:r>
            <a:r>
              <a:rPr lang="en-US" sz="2400" b="1" dirty="0"/>
              <a:t>agonist</a:t>
            </a:r>
            <a:r>
              <a:rPr lang="en-US" sz="2400" dirty="0"/>
              <a:t>)</a:t>
            </a:r>
          </a:p>
          <a:p>
            <a:endParaRPr lang="en-US" sz="3200" i="1" dirty="0"/>
          </a:p>
          <a:p>
            <a:pPr lvl="3"/>
            <a:endParaRPr lang="en-US" sz="2400" i="1" dirty="0"/>
          </a:p>
          <a:p>
            <a:pPr lvl="1"/>
            <a:endParaRPr lang="en-US" i="1" dirty="0"/>
          </a:p>
          <a:p>
            <a:pPr marL="914400" lvl="2"/>
            <a:endParaRPr lang="en-US" sz="2400" dirty="0">
              <a:sym typeface="Wingdings" pitchFamily="2" charset="2"/>
            </a:endParaRPr>
          </a:p>
          <a:p>
            <a:pPr lvl="1"/>
            <a:endParaRPr lang="en-US" dirty="0">
              <a:sym typeface="Wingdings" pitchFamily="2" charset="2"/>
            </a:endParaRPr>
          </a:p>
          <a:p>
            <a:pPr lvl="1"/>
            <a:endParaRPr lang="en-US" dirty="0">
              <a:sym typeface="Wingdings" pitchFamily="2" charset="2"/>
            </a:endParaRPr>
          </a:p>
          <a:p>
            <a:pPr lvl="1"/>
            <a:endParaRPr lang="en-US" dirty="0">
              <a:sym typeface="Wingdings" pitchFamily="2" charset="2"/>
            </a:endParaRPr>
          </a:p>
          <a:p>
            <a:pPr lvl="1"/>
            <a:endParaRPr lang="en-US" dirty="0">
              <a:sym typeface="Wingdings" pitchFamily="2" charset="2"/>
            </a:endParaRPr>
          </a:p>
          <a:p>
            <a:pPr marL="457200" lvl="1"/>
            <a:endParaRPr lang="en-US" dirty="0"/>
          </a:p>
        </p:txBody>
      </p:sp>
      <p:sp>
        <p:nvSpPr>
          <p:cNvPr id="23" name="TextBox 22">
            <a:extLst>
              <a:ext uri="{FF2B5EF4-FFF2-40B4-BE49-F238E27FC236}">
                <a16:creationId xmlns:a16="http://schemas.microsoft.com/office/drawing/2014/main" id="{340CB07D-E884-0149-94FF-D8CCB370B968}"/>
              </a:ext>
            </a:extLst>
          </p:cNvPr>
          <p:cNvSpPr txBox="1"/>
          <p:nvPr/>
        </p:nvSpPr>
        <p:spPr>
          <a:xfrm>
            <a:off x="143679" y="152952"/>
            <a:ext cx="5301150" cy="769441"/>
          </a:xfrm>
          <a:prstGeom prst="rect">
            <a:avLst/>
          </a:prstGeom>
          <a:noFill/>
        </p:spPr>
        <p:txBody>
          <a:bodyPr wrap="square" rtlCol="0">
            <a:spAutoFit/>
          </a:bodyPr>
          <a:lstStyle/>
          <a:p>
            <a:pPr>
              <a:spcAft>
                <a:spcPts val="600"/>
              </a:spcAft>
            </a:pPr>
            <a:r>
              <a:rPr lang="en-US" sz="4400" b="1" u="sng" dirty="0">
                <a:solidFill>
                  <a:schemeClr val="accent2"/>
                </a:solidFill>
                <a:latin typeface="Urdu Typesetting" panose="03020402040406030203" pitchFamily="66" charset="-78"/>
                <a:ea typeface="STHupo" panose="02010800040101010101" pitchFamily="2" charset="-122"/>
                <a:cs typeface="Urdu Typesetting" panose="03020402040406030203" pitchFamily="66" charset="-78"/>
              </a:rPr>
              <a:t>Dissociative </a:t>
            </a:r>
          </a:p>
        </p:txBody>
      </p:sp>
      <p:sp>
        <p:nvSpPr>
          <p:cNvPr id="15" name="TextBox 14">
            <a:extLst>
              <a:ext uri="{FF2B5EF4-FFF2-40B4-BE49-F238E27FC236}">
                <a16:creationId xmlns:a16="http://schemas.microsoft.com/office/drawing/2014/main" id="{47757018-4831-1B42-8814-BF516A4D683A}"/>
              </a:ext>
            </a:extLst>
          </p:cNvPr>
          <p:cNvSpPr txBox="1"/>
          <p:nvPr/>
        </p:nvSpPr>
        <p:spPr>
          <a:xfrm>
            <a:off x="143679" y="3601002"/>
            <a:ext cx="5301150" cy="769441"/>
          </a:xfrm>
          <a:prstGeom prst="rect">
            <a:avLst/>
          </a:prstGeom>
          <a:noFill/>
        </p:spPr>
        <p:txBody>
          <a:bodyPr wrap="square" rtlCol="0">
            <a:spAutoFit/>
          </a:bodyPr>
          <a:lstStyle/>
          <a:p>
            <a:pPr>
              <a:spcAft>
                <a:spcPts val="600"/>
              </a:spcAft>
            </a:pPr>
            <a:r>
              <a:rPr lang="en-US" sz="4400" b="1" u="sng" dirty="0">
                <a:solidFill>
                  <a:srgbClr val="FFFF00"/>
                </a:solidFill>
                <a:latin typeface="Urdu Typesetting" panose="03020402040406030203" pitchFamily="66" charset="-78"/>
                <a:ea typeface="STHupo" panose="02010800040101010101" pitchFamily="2" charset="-122"/>
                <a:cs typeface="Urdu Typesetting" panose="03020402040406030203" pitchFamily="66" charset="-78"/>
              </a:rPr>
              <a:t>Deliriant</a:t>
            </a:r>
            <a:r>
              <a:rPr lang="en-US" sz="4400" b="1" u="sng" dirty="0">
                <a:solidFill>
                  <a:srgbClr val="7030A0"/>
                </a:solidFill>
                <a:latin typeface="Urdu Typesetting" panose="03020402040406030203" pitchFamily="66" charset="-78"/>
                <a:ea typeface="STHupo" panose="02010800040101010101" pitchFamily="2" charset="-122"/>
                <a:cs typeface="Urdu Typesetting" panose="03020402040406030203" pitchFamily="66" charset="-78"/>
              </a:rPr>
              <a:t> </a:t>
            </a:r>
            <a:r>
              <a:rPr lang="en-US" sz="4400" b="1" u="sng" dirty="0">
                <a:solidFill>
                  <a:schemeClr val="accent2"/>
                </a:solidFill>
                <a:latin typeface="Urdu Typesetting" panose="03020402040406030203" pitchFamily="66" charset="-78"/>
                <a:ea typeface="STHupo" panose="02010800040101010101" pitchFamily="2" charset="-122"/>
                <a:cs typeface="Urdu Typesetting" panose="03020402040406030203" pitchFamily="66" charset="-78"/>
              </a:rPr>
              <a:t> </a:t>
            </a:r>
          </a:p>
        </p:txBody>
      </p:sp>
      <p:pic>
        <p:nvPicPr>
          <p:cNvPr id="16" name="Picture 4" descr="Image result for amanita muscaria">
            <a:extLst>
              <a:ext uri="{FF2B5EF4-FFF2-40B4-BE49-F238E27FC236}">
                <a16:creationId xmlns:a16="http://schemas.microsoft.com/office/drawing/2014/main" id="{2F25E227-FCDC-2D44-9EA0-706B69757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1287" y="3749854"/>
            <a:ext cx="4670714" cy="310814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5B96C47C-1326-F84B-93BD-87846A883309}"/>
              </a:ext>
            </a:extLst>
          </p:cNvPr>
          <p:cNvGrpSpPr/>
          <p:nvPr/>
        </p:nvGrpSpPr>
        <p:grpSpPr>
          <a:xfrm>
            <a:off x="6040481" y="187835"/>
            <a:ext cx="1419666" cy="2020175"/>
            <a:chOff x="5076538" y="266135"/>
            <a:chExt cx="1419666" cy="2020175"/>
          </a:xfrm>
        </p:grpSpPr>
        <p:pic>
          <p:nvPicPr>
            <p:cNvPr id="13" name="Picture 2" descr="Ketamine.svg">
              <a:extLst>
                <a:ext uri="{FF2B5EF4-FFF2-40B4-BE49-F238E27FC236}">
                  <a16:creationId xmlns:a16="http://schemas.microsoft.com/office/drawing/2014/main" id="{A4CE102E-DDF8-564B-9A29-66549B186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538" y="266135"/>
              <a:ext cx="1419666" cy="16184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67D4790-F2DE-8542-97E7-E9197928A4F6}"/>
                </a:ext>
              </a:extLst>
            </p:cNvPr>
            <p:cNvSpPr txBox="1"/>
            <p:nvPr/>
          </p:nvSpPr>
          <p:spPr>
            <a:xfrm>
              <a:off x="5249301" y="1916978"/>
              <a:ext cx="1074140" cy="369332"/>
            </a:xfrm>
            <a:prstGeom prst="rect">
              <a:avLst/>
            </a:prstGeom>
            <a:noFill/>
          </p:spPr>
          <p:txBody>
            <a:bodyPr wrap="none" rtlCol="0">
              <a:spAutoFit/>
            </a:bodyPr>
            <a:lstStyle/>
            <a:p>
              <a:r>
                <a:rPr lang="en-US" dirty="0"/>
                <a:t>Ketamine</a:t>
              </a:r>
            </a:p>
          </p:txBody>
        </p:sp>
      </p:grpSp>
      <p:grpSp>
        <p:nvGrpSpPr>
          <p:cNvPr id="18" name="Group 17">
            <a:extLst>
              <a:ext uri="{FF2B5EF4-FFF2-40B4-BE49-F238E27FC236}">
                <a16:creationId xmlns:a16="http://schemas.microsoft.com/office/drawing/2014/main" id="{3235AA91-9CA6-A14A-8121-E57C435B3B77}"/>
              </a:ext>
            </a:extLst>
          </p:cNvPr>
          <p:cNvGrpSpPr/>
          <p:nvPr/>
        </p:nvGrpSpPr>
        <p:grpSpPr>
          <a:xfrm>
            <a:off x="7521286" y="1469331"/>
            <a:ext cx="1377850" cy="2120897"/>
            <a:chOff x="7521286" y="1469331"/>
            <a:chExt cx="1377850" cy="2120897"/>
          </a:xfrm>
        </p:grpSpPr>
        <p:pic>
          <p:nvPicPr>
            <p:cNvPr id="14" name="Picture 4" descr="Phencyclidine structure.svg">
              <a:extLst>
                <a:ext uri="{FF2B5EF4-FFF2-40B4-BE49-F238E27FC236}">
                  <a16:creationId xmlns:a16="http://schemas.microsoft.com/office/drawing/2014/main" id="{E61C2BE7-A77D-2940-92CA-83276B83E0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1286" y="1469331"/>
              <a:ext cx="1377850" cy="17350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9951A0E-6486-674A-8A2A-F2E5048D25A7}"/>
                </a:ext>
              </a:extLst>
            </p:cNvPr>
            <p:cNvSpPr txBox="1"/>
            <p:nvPr/>
          </p:nvSpPr>
          <p:spPr>
            <a:xfrm>
              <a:off x="7994690" y="3220896"/>
              <a:ext cx="545342" cy="369332"/>
            </a:xfrm>
            <a:prstGeom prst="rect">
              <a:avLst/>
            </a:prstGeom>
            <a:noFill/>
          </p:spPr>
          <p:txBody>
            <a:bodyPr wrap="none" rtlCol="0">
              <a:spAutoFit/>
            </a:bodyPr>
            <a:lstStyle/>
            <a:p>
              <a:r>
                <a:rPr lang="en-US" dirty="0"/>
                <a:t>PCP</a:t>
              </a:r>
            </a:p>
          </p:txBody>
        </p:sp>
      </p:grpSp>
      <p:grpSp>
        <p:nvGrpSpPr>
          <p:cNvPr id="19" name="Group 18">
            <a:extLst>
              <a:ext uri="{FF2B5EF4-FFF2-40B4-BE49-F238E27FC236}">
                <a16:creationId xmlns:a16="http://schemas.microsoft.com/office/drawing/2014/main" id="{FFA4C34E-B9C2-F641-8154-ADD8943E569C}"/>
              </a:ext>
            </a:extLst>
          </p:cNvPr>
          <p:cNvGrpSpPr/>
          <p:nvPr/>
        </p:nvGrpSpPr>
        <p:grpSpPr>
          <a:xfrm>
            <a:off x="9677106" y="444567"/>
            <a:ext cx="2286000" cy="2357331"/>
            <a:chOff x="9677106" y="444567"/>
            <a:chExt cx="2286000" cy="2357331"/>
          </a:xfrm>
        </p:grpSpPr>
        <p:pic>
          <p:nvPicPr>
            <p:cNvPr id="15362" name="Picture 2" descr="Salvinorin A2DCSDS.svg">
              <a:extLst>
                <a:ext uri="{FF2B5EF4-FFF2-40B4-BE49-F238E27FC236}">
                  <a16:creationId xmlns:a16="http://schemas.microsoft.com/office/drawing/2014/main" id="{74098C6E-F485-E640-B66B-8ECBFB9156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7106" y="444567"/>
              <a:ext cx="2286000" cy="1892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A4E94ED-9427-DB47-A56E-12DD43EEE6B8}"/>
                </a:ext>
              </a:extLst>
            </p:cNvPr>
            <p:cNvSpPr txBox="1"/>
            <p:nvPr/>
          </p:nvSpPr>
          <p:spPr>
            <a:xfrm>
              <a:off x="10191750" y="2432566"/>
              <a:ext cx="1295547" cy="369332"/>
            </a:xfrm>
            <a:prstGeom prst="rect">
              <a:avLst/>
            </a:prstGeom>
            <a:noFill/>
          </p:spPr>
          <p:txBody>
            <a:bodyPr wrap="none" rtlCol="0">
              <a:spAutoFit/>
            </a:bodyPr>
            <a:lstStyle/>
            <a:p>
              <a:r>
                <a:rPr lang="en-US" dirty="0"/>
                <a:t>Salvinorin A</a:t>
              </a:r>
            </a:p>
          </p:txBody>
        </p:sp>
      </p:grpSp>
      <p:grpSp>
        <p:nvGrpSpPr>
          <p:cNvPr id="21" name="Group 20">
            <a:extLst>
              <a:ext uri="{FF2B5EF4-FFF2-40B4-BE49-F238E27FC236}">
                <a16:creationId xmlns:a16="http://schemas.microsoft.com/office/drawing/2014/main" id="{E8C30202-2837-CB44-A126-1B4E82F7699C}"/>
              </a:ext>
            </a:extLst>
          </p:cNvPr>
          <p:cNvGrpSpPr/>
          <p:nvPr/>
        </p:nvGrpSpPr>
        <p:grpSpPr>
          <a:xfrm>
            <a:off x="5114792" y="4513939"/>
            <a:ext cx="2345355" cy="1559623"/>
            <a:chOff x="8210211" y="5146942"/>
            <a:chExt cx="2345355" cy="1559623"/>
          </a:xfrm>
        </p:grpSpPr>
        <p:pic>
          <p:nvPicPr>
            <p:cNvPr id="17" name="Picture 6" descr="Image result for muscimol">
              <a:extLst>
                <a:ext uri="{FF2B5EF4-FFF2-40B4-BE49-F238E27FC236}">
                  <a16:creationId xmlns:a16="http://schemas.microsoft.com/office/drawing/2014/main" id="{28D5C1EE-FC67-4B40-8ACC-1FEC5DF9DC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0211" y="5146942"/>
              <a:ext cx="2345355" cy="126649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9F62E33-9E3F-3A40-93D5-82E0394481FF}"/>
                </a:ext>
              </a:extLst>
            </p:cNvPr>
            <p:cNvSpPr txBox="1"/>
            <p:nvPr/>
          </p:nvSpPr>
          <p:spPr>
            <a:xfrm>
              <a:off x="8793194" y="6337233"/>
              <a:ext cx="1103187" cy="369332"/>
            </a:xfrm>
            <a:prstGeom prst="rect">
              <a:avLst/>
            </a:prstGeom>
            <a:noFill/>
          </p:spPr>
          <p:txBody>
            <a:bodyPr wrap="none" rtlCol="0">
              <a:spAutoFit/>
            </a:bodyPr>
            <a:lstStyle/>
            <a:p>
              <a:r>
                <a:rPr lang="en-US" dirty="0"/>
                <a:t>Muscimol</a:t>
              </a:r>
            </a:p>
          </p:txBody>
        </p:sp>
      </p:grpSp>
    </p:spTree>
    <p:extLst>
      <p:ext uri="{BB962C8B-B14F-4D97-AF65-F5344CB8AC3E}">
        <p14:creationId xmlns:p14="http://schemas.microsoft.com/office/powerpoint/2010/main" val="13223575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38D14E46-35FC-A64F-8509-B4A8D6D3D898}"/>
              </a:ext>
            </a:extLst>
          </p:cNvPr>
          <p:cNvSpPr>
            <a:spLocks noGrp="1"/>
          </p:cNvSpPr>
          <p:nvPr>
            <p:ph idx="1"/>
          </p:nvPr>
        </p:nvSpPr>
        <p:spPr>
          <a:xfrm>
            <a:off x="297113" y="581464"/>
            <a:ext cx="4275902" cy="5915856"/>
          </a:xfrm>
        </p:spPr>
        <p:txBody>
          <a:bodyPr vert="horz" lIns="91440" tIns="45720" rIns="91440" bIns="45720" rtlCol="0" anchor="ctr">
            <a:normAutofit/>
          </a:bodyPr>
          <a:lstStyle/>
          <a:p>
            <a:pPr marL="0" indent="0">
              <a:buNone/>
            </a:pPr>
            <a:r>
              <a:rPr lang="en-US" sz="2400" dirty="0"/>
              <a:t>“The main characteristic that distinguishes MDMA from LSD-type experiences is the consistency of the effects of emotional communion, relatedness, emotional openness—in short, empathy and sympathy”</a:t>
            </a:r>
          </a:p>
          <a:p>
            <a:pPr marL="0" indent="0">
              <a:buNone/>
            </a:pPr>
            <a:r>
              <a:rPr lang="en-US" sz="2400" dirty="0"/>
              <a:t>	(Nichols, D. 1993)</a:t>
            </a:r>
          </a:p>
        </p:txBody>
      </p:sp>
      <p:grpSp>
        <p:nvGrpSpPr>
          <p:cNvPr id="16" name="Group 15">
            <a:extLst>
              <a:ext uri="{FF2B5EF4-FFF2-40B4-BE49-F238E27FC236}">
                <a16:creationId xmlns:a16="http://schemas.microsoft.com/office/drawing/2014/main" id="{7A67CA21-58F3-C449-AC70-9A7821C29F12}"/>
              </a:ext>
            </a:extLst>
          </p:cNvPr>
          <p:cNvGrpSpPr/>
          <p:nvPr/>
        </p:nvGrpSpPr>
        <p:grpSpPr>
          <a:xfrm>
            <a:off x="7757312" y="3847545"/>
            <a:ext cx="2900911" cy="2146573"/>
            <a:chOff x="9259263" y="3581400"/>
            <a:chExt cx="2900911" cy="2146573"/>
          </a:xfrm>
        </p:grpSpPr>
        <p:pic>
          <p:nvPicPr>
            <p:cNvPr id="17" name="Picture 4" descr="Image result for 2C-B">
              <a:extLst>
                <a:ext uri="{FF2B5EF4-FFF2-40B4-BE49-F238E27FC236}">
                  <a16:creationId xmlns:a16="http://schemas.microsoft.com/office/drawing/2014/main" id="{68F5336C-D5BB-AE4C-8EE1-1C8545C1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9263" y="3581400"/>
              <a:ext cx="2900911" cy="214657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CE8FD3F3-7680-5746-AB51-E8044417F767}"/>
                </a:ext>
              </a:extLst>
            </p:cNvPr>
            <p:cNvSpPr txBox="1"/>
            <p:nvPr/>
          </p:nvSpPr>
          <p:spPr>
            <a:xfrm>
              <a:off x="10775143" y="5246754"/>
              <a:ext cx="667170" cy="400110"/>
            </a:xfrm>
            <a:prstGeom prst="rect">
              <a:avLst/>
            </a:prstGeom>
            <a:noFill/>
          </p:spPr>
          <p:txBody>
            <a:bodyPr wrap="none" rtlCol="0">
              <a:spAutoFit/>
            </a:bodyPr>
            <a:lstStyle/>
            <a:p>
              <a:r>
                <a:rPr lang="en-US" sz="2000" b="1" i="1" dirty="0"/>
                <a:t>2C-B</a:t>
              </a:r>
            </a:p>
          </p:txBody>
        </p:sp>
      </p:grpSp>
      <p:grpSp>
        <p:nvGrpSpPr>
          <p:cNvPr id="21" name="Group 20">
            <a:extLst>
              <a:ext uri="{FF2B5EF4-FFF2-40B4-BE49-F238E27FC236}">
                <a16:creationId xmlns:a16="http://schemas.microsoft.com/office/drawing/2014/main" id="{FAB55447-8978-7A44-A217-B4F9F7A9301E}"/>
              </a:ext>
            </a:extLst>
          </p:cNvPr>
          <p:cNvGrpSpPr/>
          <p:nvPr/>
        </p:nvGrpSpPr>
        <p:grpSpPr>
          <a:xfrm>
            <a:off x="5085639" y="2315945"/>
            <a:ext cx="3065757" cy="1655990"/>
            <a:chOff x="5561376" y="4610944"/>
            <a:chExt cx="3065757" cy="1655990"/>
          </a:xfrm>
        </p:grpSpPr>
        <p:pic>
          <p:nvPicPr>
            <p:cNvPr id="22" name="Picture 18" descr="MDMA structure">
              <a:extLst>
                <a:ext uri="{FF2B5EF4-FFF2-40B4-BE49-F238E27FC236}">
                  <a16:creationId xmlns:a16="http://schemas.microsoft.com/office/drawing/2014/main" id="{4CDDE4E7-E3B4-6746-BE0D-05232AC534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1376" y="4610944"/>
              <a:ext cx="3065757" cy="134885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2C0B7E27-4520-7A4C-A716-59225CDC8801}"/>
                </a:ext>
              </a:extLst>
            </p:cNvPr>
            <p:cNvSpPr txBox="1"/>
            <p:nvPr/>
          </p:nvSpPr>
          <p:spPr>
            <a:xfrm>
              <a:off x="6977481" y="5866824"/>
              <a:ext cx="950901" cy="400110"/>
            </a:xfrm>
            <a:prstGeom prst="rect">
              <a:avLst/>
            </a:prstGeom>
            <a:noFill/>
          </p:spPr>
          <p:txBody>
            <a:bodyPr wrap="none" rtlCol="0">
              <a:spAutoFit/>
            </a:bodyPr>
            <a:lstStyle/>
            <a:p>
              <a:r>
                <a:rPr lang="en-US" sz="2000" b="1" i="1" dirty="0"/>
                <a:t>MDMA</a:t>
              </a:r>
            </a:p>
          </p:txBody>
        </p:sp>
      </p:grpSp>
      <p:sp>
        <p:nvSpPr>
          <p:cNvPr id="25" name="TextBox 24">
            <a:extLst>
              <a:ext uri="{FF2B5EF4-FFF2-40B4-BE49-F238E27FC236}">
                <a16:creationId xmlns:a16="http://schemas.microsoft.com/office/drawing/2014/main" id="{743FC51D-0A6D-5149-87E8-E23B56463220}"/>
              </a:ext>
            </a:extLst>
          </p:cNvPr>
          <p:cNvSpPr txBox="1"/>
          <p:nvPr/>
        </p:nvSpPr>
        <p:spPr>
          <a:xfrm>
            <a:off x="-215511" y="0"/>
            <a:ext cx="5301150" cy="1446550"/>
          </a:xfrm>
          <a:prstGeom prst="rect">
            <a:avLst/>
          </a:prstGeom>
          <a:noFill/>
        </p:spPr>
        <p:txBody>
          <a:bodyPr wrap="square" rtlCol="0">
            <a:spAutoFit/>
          </a:bodyPr>
          <a:lstStyle/>
          <a:p>
            <a:pPr algn="ctr"/>
            <a:r>
              <a:rPr lang="en-US" sz="4400" b="1" u="sng" dirty="0">
                <a:solidFill>
                  <a:srgbClr val="0070C0"/>
                </a:solidFill>
                <a:latin typeface="Urdu Typesetting" panose="03020402040406030203" pitchFamily="66" charset="-78"/>
                <a:ea typeface="STHupo" panose="02010800040101010101" pitchFamily="2" charset="-122"/>
                <a:cs typeface="Urdu Typesetting" panose="03020402040406030203" pitchFamily="66" charset="-78"/>
              </a:rPr>
              <a:t>Entactogens / Empathogens</a:t>
            </a:r>
            <a:endParaRPr lang="en-US" sz="4400" b="1" dirty="0">
              <a:latin typeface="Urdu Typesetting" panose="03020402040406030203" pitchFamily="66" charset="-78"/>
              <a:cs typeface="Urdu Typesetting" panose="03020402040406030203" pitchFamily="66" charset="-78"/>
            </a:endParaRPr>
          </a:p>
        </p:txBody>
      </p:sp>
    </p:spTree>
    <p:extLst>
      <p:ext uri="{BB962C8B-B14F-4D97-AF65-F5344CB8AC3E}">
        <p14:creationId xmlns:p14="http://schemas.microsoft.com/office/powerpoint/2010/main" val="10052382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D441BD-532D-3741-85B0-625981D86D5A}"/>
              </a:ext>
            </a:extLst>
          </p:cNvPr>
          <p:cNvSpPr>
            <a:spLocks noGrp="1"/>
          </p:cNvSpPr>
          <p:nvPr>
            <p:ph type="title"/>
          </p:nvPr>
        </p:nvSpPr>
        <p:spPr>
          <a:xfrm>
            <a:off x="863029" y="1012004"/>
            <a:ext cx="3416158" cy="4795408"/>
          </a:xfrm>
        </p:spPr>
        <p:txBody>
          <a:bodyPr>
            <a:normAutofit/>
          </a:bodyPr>
          <a:lstStyle/>
          <a:p>
            <a:r>
              <a:rPr lang="en-US">
                <a:solidFill>
                  <a:srgbClr val="FFFFFF"/>
                </a:solidFill>
              </a:rPr>
              <a:t>Other altered states of consciousness</a:t>
            </a:r>
          </a:p>
        </p:txBody>
      </p:sp>
      <p:graphicFrame>
        <p:nvGraphicFramePr>
          <p:cNvPr id="5" name="Content Placeholder 2">
            <a:extLst>
              <a:ext uri="{FF2B5EF4-FFF2-40B4-BE49-F238E27FC236}">
                <a16:creationId xmlns:a16="http://schemas.microsoft.com/office/drawing/2014/main" id="{BCC2BD4A-49BD-4FF8-85FB-E5F542571D91}"/>
              </a:ext>
            </a:extLst>
          </p:cNvPr>
          <p:cNvGraphicFramePr>
            <a:graphicFrameLocks noGrp="1"/>
          </p:cNvGraphicFramePr>
          <p:nvPr>
            <p:ph idx="1"/>
            <p:extLst>
              <p:ext uri="{D42A27DB-BD31-4B8C-83A1-F6EECF244321}">
                <p14:modId xmlns:p14="http://schemas.microsoft.com/office/powerpoint/2010/main" val="429227216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74980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2582D-285B-1E48-9F59-EF4AAE364C88}"/>
              </a:ext>
            </a:extLst>
          </p:cNvPr>
          <p:cNvSpPr>
            <a:spLocks noGrp="1"/>
          </p:cNvSpPr>
          <p:nvPr>
            <p:ph type="title"/>
          </p:nvPr>
        </p:nvSpPr>
        <p:spPr>
          <a:xfrm>
            <a:off x="968377" y="965200"/>
            <a:ext cx="4474140" cy="3175373"/>
          </a:xfrm>
        </p:spPr>
        <p:txBody>
          <a:bodyPr vert="horz" lIns="91440" tIns="45720" rIns="91440" bIns="45720" rtlCol="0" anchor="b">
            <a:normAutofit/>
          </a:bodyPr>
          <a:lstStyle/>
          <a:p>
            <a:r>
              <a:rPr lang="en-US" sz="6000"/>
              <a:t>Helpful Resources:</a:t>
            </a:r>
          </a:p>
        </p:txBody>
      </p:sp>
      <p:sp>
        <p:nvSpPr>
          <p:cNvPr id="23" name="Rectangle 13">
            <a:extLst>
              <a:ext uri="{FF2B5EF4-FFF2-40B4-BE49-F238E27FC236}">
                <a16:creationId xmlns:a16="http://schemas.microsoft.com/office/drawing/2014/main" id="{C18DD249-7BAF-43E4-96D2-897DF8277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15">
            <a:extLst>
              <a:ext uri="{FF2B5EF4-FFF2-40B4-BE49-F238E27FC236}">
                <a16:creationId xmlns:a16="http://schemas.microsoft.com/office/drawing/2014/main" id="{93709A93-4FBF-496D-9228-3D3DBCF50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5906"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screenshot of a cell phone&#10;&#10;Description automatically generated">
            <a:extLst>
              <a:ext uri="{FF2B5EF4-FFF2-40B4-BE49-F238E27FC236}">
                <a16:creationId xmlns:a16="http://schemas.microsoft.com/office/drawing/2014/main" id="{86D84E8A-00E2-F942-994E-EF19A9784B59}"/>
              </a:ext>
            </a:extLst>
          </p:cNvPr>
          <p:cNvPicPr>
            <a:picLocks noChangeAspect="1"/>
          </p:cNvPicPr>
          <p:nvPr/>
        </p:nvPicPr>
        <p:blipFill rotWithShape="1">
          <a:blip r:embed="rId3"/>
          <a:srcRect r="7795"/>
          <a:stretch/>
        </p:blipFill>
        <p:spPr>
          <a:xfrm>
            <a:off x="6090991" y="653060"/>
            <a:ext cx="6095906" cy="1652819"/>
          </a:xfrm>
          <a:prstGeom prst="rect">
            <a:avLst/>
          </a:prstGeom>
        </p:spPr>
      </p:pic>
      <p:sp>
        <p:nvSpPr>
          <p:cNvPr id="25" name="Rectangle 17">
            <a:extLst>
              <a:ext uri="{FF2B5EF4-FFF2-40B4-BE49-F238E27FC236}">
                <a16:creationId xmlns:a16="http://schemas.microsoft.com/office/drawing/2014/main" id="{AC6F8F5A-EAFE-459F-8F54-9D86D539F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3007289"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lose up of a sign&#10;&#10;Description automatically generated">
            <a:extLst>
              <a:ext uri="{FF2B5EF4-FFF2-40B4-BE49-F238E27FC236}">
                <a16:creationId xmlns:a16="http://schemas.microsoft.com/office/drawing/2014/main" id="{C341A383-7AA8-2044-ADCE-007BE3EE8D74}"/>
              </a:ext>
            </a:extLst>
          </p:cNvPr>
          <p:cNvPicPr>
            <a:picLocks noChangeAspect="1"/>
          </p:cNvPicPr>
          <p:nvPr/>
        </p:nvPicPr>
        <p:blipFill>
          <a:blip r:embed="rId4"/>
          <a:stretch>
            <a:fillRect/>
          </a:stretch>
        </p:blipFill>
        <p:spPr>
          <a:xfrm>
            <a:off x="6774299" y="3796452"/>
            <a:ext cx="1657534" cy="2559898"/>
          </a:xfrm>
          <a:prstGeom prst="rect">
            <a:avLst/>
          </a:prstGeom>
        </p:spPr>
      </p:pic>
      <p:sp>
        <p:nvSpPr>
          <p:cNvPr id="26" name="Rectangle 19">
            <a:extLst>
              <a:ext uri="{FF2B5EF4-FFF2-40B4-BE49-F238E27FC236}">
                <a16:creationId xmlns:a16="http://schemas.microsoft.com/office/drawing/2014/main" id="{C3FD65E3-4E8F-40F8-B00F-C3CA65D8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4711" y="3474720"/>
            <a:ext cx="3007289"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5DFA2231-FFDF-4250-983C-D460855A3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4616" y="3474720"/>
            <a:ext cx="3007289"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close up of a sign&#10;&#10;Description automatically generated">
            <a:extLst>
              <a:ext uri="{FF2B5EF4-FFF2-40B4-BE49-F238E27FC236}">
                <a16:creationId xmlns:a16="http://schemas.microsoft.com/office/drawing/2014/main" id="{57D77665-E05E-214A-815D-3DE420F77A9A}"/>
              </a:ext>
            </a:extLst>
          </p:cNvPr>
          <p:cNvPicPr>
            <a:picLocks noChangeAspect="1"/>
          </p:cNvPicPr>
          <p:nvPr/>
        </p:nvPicPr>
        <p:blipFill>
          <a:blip r:embed="rId5"/>
          <a:stretch>
            <a:fillRect/>
          </a:stretch>
        </p:blipFill>
        <p:spPr>
          <a:xfrm>
            <a:off x="9685532" y="3796452"/>
            <a:ext cx="2022319" cy="2559898"/>
          </a:xfrm>
          <a:prstGeom prst="rect">
            <a:avLst/>
          </a:prstGeom>
        </p:spPr>
      </p:pic>
    </p:spTree>
    <p:extLst>
      <p:ext uri="{BB962C8B-B14F-4D97-AF65-F5344CB8AC3E}">
        <p14:creationId xmlns:p14="http://schemas.microsoft.com/office/powerpoint/2010/main" val="1777006226"/>
      </p:ext>
    </p:extLst>
  </p:cSld>
  <p:clrMapOvr>
    <a:overrideClrMapping bg1="dk1" tx1="lt1" bg2="dk2" tx2="lt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733A7395-F73B-AF45-8C8E-3FDD9CA4A005}"/>
              </a:ext>
            </a:extLst>
          </p:cNvPr>
          <p:cNvPicPr>
            <a:picLocks noGrp="1" noChangeAspect="1"/>
          </p:cNvPicPr>
          <p:nvPr>
            <p:ph idx="1"/>
          </p:nvPr>
        </p:nvPicPr>
        <p:blipFill>
          <a:blip r:embed="rId2"/>
          <a:stretch>
            <a:fillRect/>
          </a:stretch>
        </p:blipFill>
        <p:spPr>
          <a:xfrm>
            <a:off x="74691" y="2107476"/>
            <a:ext cx="2654146" cy="4080882"/>
          </a:xfrm>
        </p:spPr>
      </p:pic>
      <p:sp>
        <p:nvSpPr>
          <p:cNvPr id="7" name="TextBox 6">
            <a:extLst>
              <a:ext uri="{FF2B5EF4-FFF2-40B4-BE49-F238E27FC236}">
                <a16:creationId xmlns:a16="http://schemas.microsoft.com/office/drawing/2014/main" id="{F0B04CD6-B73F-B24F-9A79-A178C078B0B8}"/>
              </a:ext>
            </a:extLst>
          </p:cNvPr>
          <p:cNvSpPr txBox="1"/>
          <p:nvPr/>
        </p:nvSpPr>
        <p:spPr>
          <a:xfrm>
            <a:off x="383128" y="1487834"/>
            <a:ext cx="2031325" cy="923330"/>
          </a:xfrm>
          <a:prstGeom prst="rect">
            <a:avLst/>
          </a:prstGeom>
          <a:noFill/>
        </p:spPr>
        <p:txBody>
          <a:bodyPr wrap="none" rtlCol="0">
            <a:spAutoFit/>
          </a:bodyPr>
          <a:lstStyle/>
          <a:p>
            <a:pPr algn="ctr"/>
            <a:r>
              <a:rPr lang="en-US" dirty="0"/>
              <a:t>DOI</a:t>
            </a:r>
          </a:p>
          <a:p>
            <a:pPr algn="ctr"/>
            <a:r>
              <a:rPr lang="en-US" dirty="0"/>
              <a:t>K</a:t>
            </a:r>
            <a:r>
              <a:rPr lang="en-US" baseline="-25000" dirty="0"/>
              <a:t>i</a:t>
            </a:r>
            <a:r>
              <a:rPr lang="en-US" dirty="0"/>
              <a:t> 5-HT</a:t>
            </a:r>
            <a:r>
              <a:rPr lang="en-US" baseline="-25000" dirty="0"/>
              <a:t>2A</a:t>
            </a:r>
            <a:r>
              <a:rPr lang="en-US" dirty="0"/>
              <a:t> (nM) = 0.7</a:t>
            </a:r>
          </a:p>
          <a:p>
            <a:pPr algn="ctr"/>
            <a:endParaRPr lang="en-US" dirty="0"/>
          </a:p>
        </p:txBody>
      </p:sp>
      <p:pic>
        <p:nvPicPr>
          <p:cNvPr id="11" name="Picture 10" descr="A screenshot of a cell phone&#10;&#10;Description automatically generated">
            <a:extLst>
              <a:ext uri="{FF2B5EF4-FFF2-40B4-BE49-F238E27FC236}">
                <a16:creationId xmlns:a16="http://schemas.microsoft.com/office/drawing/2014/main" id="{50783467-7CEC-1846-8C0D-C04E49D3F900}"/>
              </a:ext>
            </a:extLst>
          </p:cNvPr>
          <p:cNvPicPr>
            <a:picLocks noChangeAspect="1"/>
          </p:cNvPicPr>
          <p:nvPr/>
        </p:nvPicPr>
        <p:blipFill>
          <a:blip r:embed="rId3"/>
          <a:stretch>
            <a:fillRect/>
          </a:stretch>
        </p:blipFill>
        <p:spPr>
          <a:xfrm>
            <a:off x="2715823" y="2107476"/>
            <a:ext cx="2320236" cy="4750524"/>
          </a:xfrm>
          <a:prstGeom prst="rect">
            <a:avLst/>
          </a:prstGeom>
        </p:spPr>
      </p:pic>
      <p:sp>
        <p:nvSpPr>
          <p:cNvPr id="12" name="TextBox 11">
            <a:extLst>
              <a:ext uri="{FF2B5EF4-FFF2-40B4-BE49-F238E27FC236}">
                <a16:creationId xmlns:a16="http://schemas.microsoft.com/office/drawing/2014/main" id="{775C73DA-6BC6-EB43-AC2A-AD832CDBA9E2}"/>
              </a:ext>
            </a:extLst>
          </p:cNvPr>
          <p:cNvSpPr txBox="1"/>
          <p:nvPr/>
        </p:nvSpPr>
        <p:spPr>
          <a:xfrm>
            <a:off x="2865107" y="1485220"/>
            <a:ext cx="2031325" cy="923330"/>
          </a:xfrm>
          <a:prstGeom prst="rect">
            <a:avLst/>
          </a:prstGeom>
          <a:noFill/>
        </p:spPr>
        <p:txBody>
          <a:bodyPr wrap="none" rtlCol="0">
            <a:spAutoFit/>
          </a:bodyPr>
          <a:lstStyle/>
          <a:p>
            <a:pPr algn="ctr"/>
            <a:r>
              <a:rPr lang="en-US" dirty="0"/>
              <a:t>LSD</a:t>
            </a:r>
          </a:p>
          <a:p>
            <a:pPr algn="ctr"/>
            <a:r>
              <a:rPr lang="en-US" dirty="0"/>
              <a:t>K</a:t>
            </a:r>
            <a:r>
              <a:rPr lang="en-US" baseline="-25000" dirty="0"/>
              <a:t>i</a:t>
            </a:r>
            <a:r>
              <a:rPr lang="en-US" dirty="0"/>
              <a:t> 5-HT</a:t>
            </a:r>
            <a:r>
              <a:rPr lang="en-US" baseline="-25000" dirty="0"/>
              <a:t>2A</a:t>
            </a:r>
            <a:r>
              <a:rPr lang="en-US" dirty="0"/>
              <a:t> (nM) = 2.4</a:t>
            </a:r>
          </a:p>
          <a:p>
            <a:pPr algn="ctr"/>
            <a:endParaRPr lang="en-US" dirty="0"/>
          </a:p>
        </p:txBody>
      </p:sp>
      <p:pic>
        <p:nvPicPr>
          <p:cNvPr id="14" name="Picture 13" descr="A screenshot of a cell phone&#10;&#10;Description automatically generated">
            <a:extLst>
              <a:ext uri="{FF2B5EF4-FFF2-40B4-BE49-F238E27FC236}">
                <a16:creationId xmlns:a16="http://schemas.microsoft.com/office/drawing/2014/main" id="{CCA681DF-4B74-EA45-8C1F-FB19E36D15BA}"/>
              </a:ext>
            </a:extLst>
          </p:cNvPr>
          <p:cNvPicPr>
            <a:picLocks noChangeAspect="1"/>
          </p:cNvPicPr>
          <p:nvPr/>
        </p:nvPicPr>
        <p:blipFill>
          <a:blip r:embed="rId4"/>
          <a:stretch>
            <a:fillRect/>
          </a:stretch>
        </p:blipFill>
        <p:spPr>
          <a:xfrm>
            <a:off x="4993188" y="2107476"/>
            <a:ext cx="2467931" cy="4750524"/>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29A5005D-6E1C-BA4A-9805-B2201DCB0A59}"/>
              </a:ext>
            </a:extLst>
          </p:cNvPr>
          <p:cNvPicPr>
            <a:picLocks noChangeAspect="1"/>
          </p:cNvPicPr>
          <p:nvPr/>
        </p:nvPicPr>
        <p:blipFill>
          <a:blip r:embed="rId5"/>
          <a:stretch>
            <a:fillRect/>
          </a:stretch>
        </p:blipFill>
        <p:spPr>
          <a:xfrm>
            <a:off x="5066713" y="-95360"/>
            <a:ext cx="2166884" cy="1603494"/>
          </a:xfrm>
          <a:prstGeom prst="rect">
            <a:avLst/>
          </a:prstGeom>
        </p:spPr>
      </p:pic>
      <p:sp>
        <p:nvSpPr>
          <p:cNvPr id="18" name="TextBox 17">
            <a:extLst>
              <a:ext uri="{FF2B5EF4-FFF2-40B4-BE49-F238E27FC236}">
                <a16:creationId xmlns:a16="http://schemas.microsoft.com/office/drawing/2014/main" id="{31E23E29-0955-9249-A93D-C854E62F0E06}"/>
              </a:ext>
            </a:extLst>
          </p:cNvPr>
          <p:cNvSpPr txBox="1"/>
          <p:nvPr/>
        </p:nvSpPr>
        <p:spPr>
          <a:xfrm>
            <a:off x="7233597" y="-95360"/>
            <a:ext cx="1174937" cy="369332"/>
          </a:xfrm>
          <a:prstGeom prst="rect">
            <a:avLst/>
          </a:prstGeom>
          <a:noFill/>
        </p:spPr>
        <p:txBody>
          <a:bodyPr wrap="none" rtlCol="0">
            <a:spAutoFit/>
          </a:bodyPr>
          <a:lstStyle/>
          <a:p>
            <a:r>
              <a:rPr lang="en-US" dirty="0"/>
              <a:t>Ayahuasca</a:t>
            </a:r>
          </a:p>
        </p:txBody>
      </p:sp>
      <p:pic>
        <p:nvPicPr>
          <p:cNvPr id="21" name="Picture 20" descr="A screenshot of a cell phone&#10;&#10;Description automatically generated">
            <a:extLst>
              <a:ext uri="{FF2B5EF4-FFF2-40B4-BE49-F238E27FC236}">
                <a16:creationId xmlns:a16="http://schemas.microsoft.com/office/drawing/2014/main" id="{46922505-C900-EC47-B247-5D21514395F8}"/>
              </a:ext>
            </a:extLst>
          </p:cNvPr>
          <p:cNvPicPr>
            <a:picLocks noChangeAspect="1"/>
          </p:cNvPicPr>
          <p:nvPr/>
        </p:nvPicPr>
        <p:blipFill>
          <a:blip r:embed="rId6"/>
          <a:stretch>
            <a:fillRect/>
          </a:stretch>
        </p:blipFill>
        <p:spPr>
          <a:xfrm>
            <a:off x="7423805" y="2107476"/>
            <a:ext cx="2613083" cy="4732934"/>
          </a:xfrm>
          <a:prstGeom prst="rect">
            <a:avLst/>
          </a:prstGeom>
        </p:spPr>
      </p:pic>
      <p:sp>
        <p:nvSpPr>
          <p:cNvPr id="22" name="TextBox 21">
            <a:extLst>
              <a:ext uri="{FF2B5EF4-FFF2-40B4-BE49-F238E27FC236}">
                <a16:creationId xmlns:a16="http://schemas.microsoft.com/office/drawing/2014/main" id="{3C35F5F2-D697-EE40-BB2F-1EF8BED98CF3}"/>
              </a:ext>
            </a:extLst>
          </p:cNvPr>
          <p:cNvSpPr txBox="1"/>
          <p:nvPr/>
        </p:nvSpPr>
        <p:spPr>
          <a:xfrm>
            <a:off x="7525273" y="1485220"/>
            <a:ext cx="2398632" cy="923330"/>
          </a:xfrm>
          <a:prstGeom prst="rect">
            <a:avLst/>
          </a:prstGeom>
          <a:noFill/>
        </p:spPr>
        <p:txBody>
          <a:bodyPr wrap="square" rtlCol="0">
            <a:spAutoFit/>
          </a:bodyPr>
          <a:lstStyle/>
          <a:p>
            <a:pPr algn="ctr"/>
            <a:r>
              <a:rPr lang="en-US" dirty="0"/>
              <a:t>Psilocin</a:t>
            </a:r>
          </a:p>
          <a:p>
            <a:pPr algn="ctr"/>
            <a:r>
              <a:rPr lang="en-US" dirty="0"/>
              <a:t>K</a:t>
            </a:r>
            <a:r>
              <a:rPr lang="en-US" baseline="-25000" dirty="0"/>
              <a:t>i</a:t>
            </a:r>
            <a:r>
              <a:rPr lang="en-US" dirty="0"/>
              <a:t> 5-HT</a:t>
            </a:r>
            <a:r>
              <a:rPr lang="en-US" baseline="-25000" dirty="0"/>
              <a:t>2A</a:t>
            </a:r>
            <a:r>
              <a:rPr lang="en-US" dirty="0"/>
              <a:t> (nM) = 15- 25</a:t>
            </a:r>
          </a:p>
          <a:p>
            <a:pPr algn="ctr"/>
            <a:endParaRPr lang="en-US" dirty="0"/>
          </a:p>
        </p:txBody>
      </p:sp>
      <p:pic>
        <p:nvPicPr>
          <p:cNvPr id="24" name="Picture 23" descr="A screenshot of a cell phone&#10;&#10;Description automatically generated">
            <a:extLst>
              <a:ext uri="{FF2B5EF4-FFF2-40B4-BE49-F238E27FC236}">
                <a16:creationId xmlns:a16="http://schemas.microsoft.com/office/drawing/2014/main" id="{EA1505DD-4309-7E44-88D1-FD386F31BB65}"/>
              </a:ext>
            </a:extLst>
          </p:cNvPr>
          <p:cNvPicPr>
            <a:picLocks noChangeAspect="1"/>
          </p:cNvPicPr>
          <p:nvPr/>
        </p:nvPicPr>
        <p:blipFill>
          <a:blip r:embed="rId7"/>
          <a:stretch>
            <a:fillRect/>
          </a:stretch>
        </p:blipFill>
        <p:spPr>
          <a:xfrm>
            <a:off x="10036888" y="2107476"/>
            <a:ext cx="2398632" cy="4690872"/>
          </a:xfrm>
          <a:prstGeom prst="rect">
            <a:avLst/>
          </a:prstGeom>
        </p:spPr>
      </p:pic>
      <p:sp>
        <p:nvSpPr>
          <p:cNvPr id="25" name="TextBox 24">
            <a:extLst>
              <a:ext uri="{FF2B5EF4-FFF2-40B4-BE49-F238E27FC236}">
                <a16:creationId xmlns:a16="http://schemas.microsoft.com/office/drawing/2014/main" id="{74519293-E4EC-434A-81D2-BC044CD8B5FC}"/>
              </a:ext>
            </a:extLst>
          </p:cNvPr>
          <p:cNvSpPr txBox="1"/>
          <p:nvPr/>
        </p:nvSpPr>
        <p:spPr>
          <a:xfrm>
            <a:off x="10190885" y="1508134"/>
            <a:ext cx="2090637" cy="923330"/>
          </a:xfrm>
          <a:prstGeom prst="rect">
            <a:avLst/>
          </a:prstGeom>
          <a:noFill/>
        </p:spPr>
        <p:txBody>
          <a:bodyPr wrap="none" rtlCol="0">
            <a:spAutoFit/>
          </a:bodyPr>
          <a:lstStyle/>
          <a:p>
            <a:pPr algn="ctr"/>
            <a:r>
              <a:rPr lang="en-US" dirty="0"/>
              <a:t>Mescaline</a:t>
            </a:r>
          </a:p>
          <a:p>
            <a:pPr algn="ctr"/>
            <a:r>
              <a:rPr lang="en-US" dirty="0"/>
              <a:t>K</a:t>
            </a:r>
            <a:r>
              <a:rPr lang="en-US" baseline="-25000" dirty="0"/>
              <a:t>i</a:t>
            </a:r>
            <a:r>
              <a:rPr lang="en-US" dirty="0"/>
              <a:t> 5-HT</a:t>
            </a:r>
            <a:r>
              <a:rPr lang="en-US" baseline="-25000" dirty="0"/>
              <a:t>2A</a:t>
            </a:r>
            <a:r>
              <a:rPr lang="en-US" dirty="0"/>
              <a:t> (nM) = 550</a:t>
            </a:r>
          </a:p>
          <a:p>
            <a:pPr algn="ctr"/>
            <a:endParaRPr lang="en-US" dirty="0"/>
          </a:p>
        </p:txBody>
      </p:sp>
      <p:sp>
        <p:nvSpPr>
          <p:cNvPr id="15" name="TextBox 14">
            <a:extLst>
              <a:ext uri="{FF2B5EF4-FFF2-40B4-BE49-F238E27FC236}">
                <a16:creationId xmlns:a16="http://schemas.microsoft.com/office/drawing/2014/main" id="{798F4D44-1218-A142-9989-6444C8B1B70F}"/>
              </a:ext>
            </a:extLst>
          </p:cNvPr>
          <p:cNvSpPr txBox="1"/>
          <p:nvPr/>
        </p:nvSpPr>
        <p:spPr>
          <a:xfrm>
            <a:off x="5182923" y="1500945"/>
            <a:ext cx="2143536" cy="923330"/>
          </a:xfrm>
          <a:prstGeom prst="rect">
            <a:avLst/>
          </a:prstGeom>
          <a:noFill/>
        </p:spPr>
        <p:txBody>
          <a:bodyPr wrap="none" rtlCol="0">
            <a:spAutoFit/>
          </a:bodyPr>
          <a:lstStyle/>
          <a:p>
            <a:pPr algn="ctr"/>
            <a:r>
              <a:rPr lang="en-US" dirty="0"/>
              <a:t>DMT</a:t>
            </a:r>
          </a:p>
          <a:p>
            <a:pPr algn="ctr"/>
            <a:r>
              <a:rPr lang="en-US" dirty="0"/>
              <a:t>K</a:t>
            </a:r>
            <a:r>
              <a:rPr lang="en-US" baseline="-25000" dirty="0"/>
              <a:t>i</a:t>
            </a:r>
            <a:r>
              <a:rPr lang="en-US" dirty="0"/>
              <a:t> 5-HT</a:t>
            </a:r>
            <a:r>
              <a:rPr lang="en-US" baseline="-25000" dirty="0"/>
              <a:t>2A</a:t>
            </a:r>
            <a:r>
              <a:rPr lang="en-US" dirty="0"/>
              <a:t> (nM) = 237 </a:t>
            </a:r>
            <a:endParaRPr lang="en-US" dirty="0">
              <a:sym typeface="Wingdings" pitchFamily="2" charset="2"/>
            </a:endParaRPr>
          </a:p>
          <a:p>
            <a:pPr algn="ctr"/>
            <a:endParaRPr lang="en-US" dirty="0"/>
          </a:p>
        </p:txBody>
      </p:sp>
    </p:spTree>
    <p:extLst>
      <p:ext uri="{BB962C8B-B14F-4D97-AF65-F5344CB8AC3E}">
        <p14:creationId xmlns:p14="http://schemas.microsoft.com/office/powerpoint/2010/main" val="1185802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B56F708-3956-CF48-839B-36ADB6129C81}"/>
              </a:ext>
            </a:extLst>
          </p:cNvPr>
          <p:cNvSpPr>
            <a:spLocks noGrp="1"/>
          </p:cNvSpPr>
          <p:nvPr>
            <p:ph idx="1"/>
          </p:nvPr>
        </p:nvSpPr>
        <p:spPr>
          <a:xfrm>
            <a:off x="572729" y="684305"/>
            <a:ext cx="10515600" cy="5489389"/>
          </a:xfrm>
        </p:spPr>
        <p:txBody>
          <a:bodyPr>
            <a:normAutofit/>
          </a:bodyPr>
          <a:lstStyle/>
          <a:p>
            <a:r>
              <a:rPr lang="en-US" sz="2400" dirty="0"/>
              <a:t>Subtle effects described as  ‘softening’ of ego w/ increased insight into one’s own habitual patterns of:</a:t>
            </a:r>
          </a:p>
          <a:p>
            <a:pPr lvl="1"/>
            <a:r>
              <a:rPr lang="en-US" dirty="0"/>
              <a:t> Thought, behavior, personal problems, and past experiences (</a:t>
            </a:r>
            <a:r>
              <a:rPr lang="en-US" dirty="0">
                <a:hlinkClick r:id="rId2"/>
              </a:rPr>
              <a:t>Grof, 1980</a:t>
            </a:r>
            <a:r>
              <a:rPr lang="en-US" dirty="0"/>
              <a:t>)</a:t>
            </a:r>
          </a:p>
          <a:p>
            <a:pPr marL="457200" lvl="1" indent="0">
              <a:buNone/>
            </a:pPr>
            <a:endParaRPr lang="en-US" dirty="0"/>
          </a:p>
          <a:p>
            <a:pPr marL="457200" lvl="1" indent="0">
              <a:buNone/>
            </a:pPr>
            <a:endParaRPr lang="en-US" dirty="0"/>
          </a:p>
          <a:p>
            <a:r>
              <a:rPr lang="en-US" sz="2400" dirty="0"/>
              <a:t>Ego dissolution is more likely to occur at higher doses (</a:t>
            </a:r>
            <a:r>
              <a:rPr lang="en-US" sz="2400" dirty="0">
                <a:hlinkClick r:id="rId3"/>
              </a:rPr>
              <a:t>Griffiths et al., 2011</a:t>
            </a:r>
            <a:r>
              <a:rPr lang="en-US" sz="2400" dirty="0"/>
              <a:t>; </a:t>
            </a:r>
            <a:r>
              <a:rPr lang="en-US" sz="2400" dirty="0">
                <a:hlinkClick r:id="rId4"/>
              </a:rPr>
              <a:t>Studerus et al., 2011</a:t>
            </a:r>
            <a:r>
              <a:rPr lang="en-US" sz="2400" dirty="0"/>
              <a:t>, </a:t>
            </a:r>
            <a:r>
              <a:rPr lang="en-US" sz="2400" dirty="0">
                <a:hlinkClick r:id="rId5"/>
              </a:rPr>
              <a:t>2012</a:t>
            </a:r>
            <a:r>
              <a:rPr lang="en-US" sz="2400" dirty="0"/>
              <a:t>; </a:t>
            </a:r>
            <a:r>
              <a:rPr lang="en-US" sz="2400" dirty="0">
                <a:hlinkClick r:id="rId6"/>
              </a:rPr>
              <a:t>Liechti et al., 2017</a:t>
            </a:r>
            <a:r>
              <a:rPr lang="en-US" sz="2400" dirty="0"/>
              <a:t>)</a:t>
            </a:r>
          </a:p>
          <a:p>
            <a:endParaRPr lang="en-US" sz="2400" dirty="0"/>
          </a:p>
          <a:p>
            <a:endParaRPr lang="en-US" sz="2400" dirty="0"/>
          </a:p>
          <a:p>
            <a:r>
              <a:rPr lang="en-US" sz="2400" dirty="0"/>
              <a:t>Some psychedelic drugs cause ego dissolution experience more reliably than others</a:t>
            </a:r>
          </a:p>
          <a:p>
            <a:pPr lvl="1"/>
            <a:r>
              <a:rPr lang="en-US" dirty="0"/>
              <a:t> Psilocybin found to produce full ego dissolution more reliably compared with LSD (</a:t>
            </a:r>
            <a:r>
              <a:rPr lang="en-US" dirty="0">
                <a:hlinkClick r:id="rId6"/>
              </a:rPr>
              <a:t>Liechti et al., 2017</a:t>
            </a:r>
            <a:r>
              <a:rPr lang="en-US" dirty="0"/>
              <a:t>).</a:t>
            </a:r>
          </a:p>
        </p:txBody>
      </p:sp>
      <p:sp>
        <p:nvSpPr>
          <p:cNvPr id="7" name="TextBox 6">
            <a:extLst>
              <a:ext uri="{FF2B5EF4-FFF2-40B4-BE49-F238E27FC236}">
                <a16:creationId xmlns:a16="http://schemas.microsoft.com/office/drawing/2014/main" id="{4FE53A33-9DD9-2247-9FFB-E39E81DD97F1}"/>
              </a:ext>
            </a:extLst>
          </p:cNvPr>
          <p:cNvSpPr txBox="1"/>
          <p:nvPr/>
        </p:nvSpPr>
        <p:spPr>
          <a:xfrm>
            <a:off x="434314" y="6048895"/>
            <a:ext cx="1987916" cy="369332"/>
          </a:xfrm>
          <a:prstGeom prst="rect">
            <a:avLst/>
          </a:prstGeom>
          <a:noFill/>
        </p:spPr>
        <p:txBody>
          <a:bodyPr wrap="none" rtlCol="0">
            <a:spAutoFit/>
          </a:bodyPr>
          <a:lstStyle/>
          <a:p>
            <a:r>
              <a:rPr lang="en-US" dirty="0"/>
              <a:t>Swanson, L.R. 2018</a:t>
            </a:r>
          </a:p>
        </p:txBody>
      </p:sp>
    </p:spTree>
    <p:extLst>
      <p:ext uri="{BB962C8B-B14F-4D97-AF65-F5344CB8AC3E}">
        <p14:creationId xmlns:p14="http://schemas.microsoft.com/office/powerpoint/2010/main" val="336396208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4122</Words>
  <Application>Microsoft Office PowerPoint</Application>
  <PresentationFormat>Widescreen</PresentationFormat>
  <Paragraphs>623</Paragraphs>
  <Slides>87</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87</vt:i4>
      </vt:variant>
    </vt:vector>
  </HeadingPairs>
  <TitlesOfParts>
    <vt:vector size="98" baseType="lpstr">
      <vt:lpstr>STHupo</vt:lpstr>
      <vt:lpstr>AdvTimes</vt:lpstr>
      <vt:lpstr>Arial</vt:lpstr>
      <vt:lpstr>Calibri</vt:lpstr>
      <vt:lpstr>Calibri Light</vt:lpstr>
      <vt:lpstr>Georgia</vt:lpstr>
      <vt:lpstr>Superclarendon</vt:lpstr>
      <vt:lpstr>Times New Roman</vt:lpstr>
      <vt:lpstr>Urdu Typesetting</vt:lpstr>
      <vt:lpstr>VsnffhFqgdvcTimesLTStd</vt:lpstr>
      <vt:lpstr>Office Theme</vt:lpstr>
      <vt:lpstr>Introduction to Serotonergic Psychedelics</vt:lpstr>
      <vt:lpstr>What      are Psychedelics?</vt:lpstr>
      <vt:lpstr>PowerPoint Presentation</vt:lpstr>
      <vt:lpstr>What      are Psychedelics?</vt:lpstr>
      <vt:lpstr>Altered States of Consciousness (ASC)</vt:lpstr>
      <vt:lpstr>PowerPoint Presentation</vt:lpstr>
      <vt:lpstr>PowerPoint Presentation</vt:lpstr>
      <vt:lpstr>PowerPoint Presentation</vt:lpstr>
      <vt:lpstr>PowerPoint Presentation</vt:lpstr>
      <vt:lpstr>Enhanced Suggestibility </vt:lpstr>
      <vt:lpstr>PowerPoint Presentation</vt:lpstr>
      <vt:lpstr>Where      are     they       found?</vt:lpstr>
      <vt:lpstr>Traditional Religious Uses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Ayahuasca</vt:lpstr>
      <vt:lpstr>PowerPoint Presentation</vt:lpstr>
      <vt:lpstr>Psilocybin</vt:lpstr>
      <vt:lpstr>Safety of Psychedelics</vt:lpstr>
      <vt:lpstr>Safety of Psychedelics</vt:lpstr>
      <vt:lpstr>PowerPoint Presentation</vt:lpstr>
      <vt:lpstr>PowerPoint Presentation</vt:lpstr>
      <vt:lpstr>Brief History on Psychedelic Research</vt:lpstr>
      <vt:lpstr>PowerPoint Presentation</vt:lpstr>
      <vt:lpstr>PowerPoint Presentation</vt:lpstr>
      <vt:lpstr>50’s &amp; 60’s </vt:lpstr>
      <vt:lpstr>60’s &amp; 70’s </vt:lpstr>
      <vt:lpstr>1970 Controlled Substances Act</vt:lpstr>
      <vt:lpstr>Serotonin-2A Receptor (5-HT2A)</vt:lpstr>
      <vt:lpstr>Serotonin-2A Receptor (5-HT2A)</vt:lpstr>
      <vt:lpstr>Serotonin-2A Receptor (5-HT2A)</vt:lpstr>
      <vt:lpstr>PowerPoint Presentation</vt:lpstr>
      <vt:lpstr>PowerPoint Presentation</vt:lpstr>
      <vt:lpstr>Serotonin-2A Receptor (5-HT2A)</vt:lpstr>
      <vt:lpstr>PowerPoint Presentation</vt:lpstr>
      <vt:lpstr>5-HT2A Receptor  Functional selectivity </vt:lpstr>
      <vt:lpstr>LSD </vt:lpstr>
      <vt:lpstr>5-HT2A Receptor - Localization</vt:lpstr>
      <vt:lpstr>PowerPoint Presentation</vt:lpstr>
      <vt:lpstr>PowerPoint Presentation</vt:lpstr>
      <vt:lpstr>PowerPoint Presentation</vt:lpstr>
      <vt:lpstr>PowerPoint Presentation</vt:lpstr>
      <vt:lpstr>In the Basolateral Amygdala (rat)</vt:lpstr>
      <vt:lpstr>Claustrum</vt:lpstr>
      <vt:lpstr>Thalamic Reticular Nucleus </vt:lpstr>
      <vt:lpstr>Clinical Trials w/ Psychedelics</vt:lpstr>
      <vt:lpstr>Current Therapeutic Applications </vt:lpstr>
      <vt:lpstr>Potential long-term effects of psychedelics on cognition</vt:lpstr>
      <vt:lpstr>(Schmidt et al. 2015)</vt:lpstr>
      <vt:lpstr>Anxiety &amp; Depression</vt:lpstr>
      <vt:lpstr>Obsessive Compulsive Disorder (OCD)</vt:lpstr>
      <vt:lpstr>Addiction</vt:lpstr>
      <vt:lpstr>PowerPoint Presentation</vt:lpstr>
      <vt:lpstr> </vt:lpstr>
      <vt:lpstr>Animal Models</vt:lpstr>
      <vt:lpstr>PowerPoint Presentation</vt:lpstr>
      <vt:lpstr> HTR Potency(rodent)  &amp;  Hallucinogenic Potency (human)</vt:lpstr>
      <vt:lpstr>Proposed mechanism</vt:lpstr>
      <vt:lpstr>Theories Regarding Mechanisms of Action</vt:lpstr>
      <vt:lpstr>Psychedelics promote dendritic spine growth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Pathological State of Immune System</vt:lpstr>
      <vt:lpstr>5-HT &amp; Inflammation</vt:lpstr>
      <vt:lpstr>Psychedelics &amp; Inflammation</vt:lpstr>
      <vt:lpstr>(R)-DOI &amp; inflammation in vivo</vt:lpstr>
      <vt:lpstr>PowerPoint Presentation</vt:lpstr>
      <vt:lpstr>PowerPoint Presentation</vt:lpstr>
      <vt:lpstr>Limitations </vt:lpstr>
      <vt:lpstr>Non-Serotonergic Psychedelics</vt:lpstr>
      <vt:lpstr>PowerPoint Presentation</vt:lpstr>
      <vt:lpstr>PowerPoint Presentation</vt:lpstr>
      <vt:lpstr>Other altered states of consciousness</vt:lpstr>
      <vt:lpstr>Helpful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Serotonergic Psychedelics</dc:title>
  <dc:creator>Krupp, Kevin Thomas</dc:creator>
  <cp:lastModifiedBy>Summers, Cliff</cp:lastModifiedBy>
  <cp:revision>10</cp:revision>
  <dcterms:created xsi:type="dcterms:W3CDTF">2020-01-31T18:15:28Z</dcterms:created>
  <dcterms:modified xsi:type="dcterms:W3CDTF">2020-01-31T19:00:49Z</dcterms:modified>
</cp:coreProperties>
</file>